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s/slide26.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slides/slide17.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29.xml" ContentType="application/vnd.openxmlformats-officedocument.presentationml.slideLayout+xml"/>
  <Override PartName="/ppt/slideLayouts/slideLayout37.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s/slide9.xml" ContentType="application/vnd.openxmlformats-officedocument.presentationml.slide+xml"/>
  <Override PartName="/ppt/slideLayouts/slideLayout36.xml" ContentType="application/vnd.openxmlformats-officedocument.presentationml.slideLayout+xml"/>
  <Override PartName="/ppt/slides/slide10.xml" ContentType="application/vnd.openxmlformats-officedocument.presentationml.slide+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s/slide25.xml" ContentType="application/vnd.openxmlformats-officedocument.presentationml.slide+xml"/>
  <Override PartName="/ppt/slideLayouts/slideLayout17.xml" ContentType="application/vnd.openxmlformats-officedocument.presentationml.slideLayout+xml"/>
  <Override PartName="/ppt/slides/slide21.xml" ContentType="application/vnd.openxmlformats-officedocument.presentationml.slide+xml"/>
  <Override PartName="/ppt/slides/slide7.xml" ContentType="application/vnd.openxmlformats-officedocument.presentationml.slide+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9.xml" ContentType="application/vnd.openxmlformats-officedocument.presentationml.slideLayout+xml"/>
  <Override PartName="/ppt/slides/slide1.xml" ContentType="application/vnd.openxmlformats-officedocument.presentationml.slide+xml"/>
  <Override PartName="/ppt/slideLayouts/slideLayout14.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s/slide5.xml" ContentType="application/vnd.openxmlformats-officedocument.presentationml.slide+xml"/>
  <Override PartName="/ppt/slideLayouts/slideLayout2.xml" ContentType="application/vnd.openxmlformats-officedocument.presentationml.slideLayout+xml"/>
  <Override PartName="/ppt/slides/slide27.xml" ContentType="application/vnd.openxmlformats-officedocument.presentationml.slide+xml"/>
  <Override PartName="/ppt/slides/slide4.xml" ContentType="application/vnd.openxmlformats-officedocument.presentationml.slide+xml"/>
  <Override PartName="/ppt/slideLayouts/slideLayout12.xml" ContentType="application/vnd.openxmlformats-officedocument.presentationml.slideLayout+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notesMasters/notesMaster1.xml" ContentType="application/vnd.openxmlformats-officedocument.presentationml.notesMaster+xml"/>
  <Override PartName="/ppt/slideLayouts/slideLayout3.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slideLayouts/slideLayout15.xml" ContentType="application/vnd.openxmlformats-officedocument.presentationml.slideLayout+xml"/>
  <Override PartName="/ppt/slideLayouts/slideLayout11.xml" ContentType="application/vnd.openxmlformats-officedocument.presentationml.slideLayout+xml"/>
  <Override PartName="/ppt/tableStyles.xml" ContentType="application/vnd.openxmlformats-officedocument.presentationml.tableStyles+xml"/>
  <Override PartName="/ppt/slides/slide28.xml" ContentType="application/vnd.openxmlformats-officedocument.presentationml.slide+xml"/>
  <Override PartName="/ppt/theme/theme1.xml" ContentType="application/vnd.openxmlformats-officedocument.theme+xml"/>
  <Override PartName="/ppt/slides/slide16.xml" ContentType="application/vnd.openxmlformats-officedocument.presentationml.slide+xml"/>
  <Override PartName="/ppt/slideLayouts/slideLayout3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s/slide2.xml" ContentType="application/vnd.openxmlformats-officedocument.presentationml.slide+xml"/>
  <Override PartName="/ppt/slideLayouts/slideLayout35.xml" ContentType="application/vnd.openxmlformats-officedocument.presentationml.slideLayout+xml"/>
  <Override PartName="/ppt/viewProps.xml" ContentType="application/vnd.openxmlformats-officedocument.presentationml.viewProps+xml"/>
  <Override PartName="/ppt/slideLayouts/slideLayout6.xml" ContentType="application/vnd.openxmlformats-officedocument.presentationml.slideLayout+xml"/>
  <Override PartName="/ppt/presProps.xml" ContentType="application/vnd.openxmlformats-officedocument.presentationml.presProps+xml"/>
  <Override PartName="/ppt/slideMasters/slideMaster3.xml" ContentType="application/vnd.openxmlformats-officedocument.presentationml.slideMaster+xml"/>
  <Override PartName="/ppt/slideLayouts/slideLayout18.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strictFirstAndLastChars="0">
  <p:sldMasterIdLst>
    <p:sldMasterId id="2147483648" r:id="rId1"/>
    <p:sldMasterId id="2147483661" r:id="rId2"/>
    <p:sldMasterId id="2147483677" r:id="rId3"/>
  </p:sldMasterIdLst>
  <p:notesMasterIdLst>
    <p:notesMasterId r:id="rId36"/>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5143500"/>
  <p:notesSz cx="9144000" cy="51435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theme" Target="theme/theme1.xml"/><Relationship Id="rId5" Type="http://schemas.openxmlformats.org/officeDocument/2006/relationships/theme" Target="theme/theme2.xml"/><Relationship Id="rId6" Type="http://schemas.openxmlformats.org/officeDocument/2006/relationships/theme" Target="theme/theme3.xml"/><Relationship Id="rId7" Type="http://schemas.openxmlformats.org/officeDocument/2006/relationships/theme" Target="theme/theme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notesMaster" Target="notesMasters/notesMaster1.xml"/><Relationship Id="rId37" Type="http://schemas.openxmlformats.org/officeDocument/2006/relationships/presProps" Target="presProps.xml" /><Relationship Id="rId38" Type="http://schemas.openxmlformats.org/officeDocument/2006/relationships/tableStyles" Target="tableStyles.xml" /><Relationship Id="rId39"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spTree>
      <p:nvGrpSpPr>
        <p:cNvPr id="1" name="" hidden="0"/>
        <p:cNvGrpSpPr/>
        <p:nvPr isPhoto="0" userDrawn="0"/>
      </p:nvGrpSpPr>
      <p:grpSpPr bwMode="auto">
        <a:xfrm>
          <a:off x="0" y="0"/>
          <a:ext cx="0" cy="0"/>
          <a:chOff x="0" y="0"/>
          <a:chExt cx="0" cy="0"/>
        </a:xfrm>
      </p:grpSpPr>
      <p:sp>
        <p:nvSpPr>
          <p:cNvPr id="4" name="Google Shape;3;n" hidden="0"/>
          <p:cNvSpPr/>
          <p:nvPr isPhoto="0" userDrawn="0">
            <p:ph type="sldImg" idx="2" hasCustomPrompt="0"/>
          </p:nvPr>
        </p:nvSpPr>
        <p:spPr bwMode="auto">
          <a:xfrm>
            <a:off x="381300" y="685800"/>
            <a:ext cx="609607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 name="Google Shape;4;n" hidden="0"/>
          <p:cNvSpPr>
            <a:spLocks noAdjustHandles="0" noChangeArrowheads="0"/>
          </p:cNvSpPr>
          <p:nvPr isPhoto="0" userDrawn="0">
            <p:ph type="body" idx="1" hasCustomPrompt="0"/>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endParaRPr/>
          </a:p>
        </p:txBody>
      </p:sp>
    </p:spTree>
  </p:cSld>
  <p:clrMap accent1="accent1" accent2="accent2" accent3="accent3" accent4="accent4" accent5="accent5" accent6="accent6" bg1="lt1" bg2="dk2" folHlink="folHlink" hlink="hlink" tx1="dk1" tx2="lt2"/>
  <p:notes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 Id="rId3" Type="http://schemas.openxmlformats.org/officeDocument/2006/relationships/hyperlink" Target="https://github.com/inab/TCGA_benchmarking_dockers/blob/master/tcga_validation" TargetMode="External"/><Relationship Id="rId4" Type="http://schemas.openxmlformats.org/officeDocument/2006/relationships/hyperlink" Target="https://github.com/inab/benchmarking-data-model" TargetMode="External"/><Relationship Id="rId5" Type="http://schemas.openxmlformats.org/officeDocument/2006/relationships/hyperlink" Target="https://github.com/inab/TCGA_benchmarking_dockers/blob/master/tcga_validation/JSON_templates" TargetMode="External"/><Relationship Id="rId6" Type="http://schemas.openxmlformats.org/officeDocument/2006/relationships/hyperlink" Target="https://github.com/inab/TCGA_benchmarking_dockers/blob/master/tcga_metrics" TargetMode="External"/><Relationship Id="rId7" Type="http://schemas.openxmlformats.org/officeDocument/2006/relationships/hyperlink" Target="https://github.com/inab/TCGA_benchmarking_dockers/blob/master/tcga_consolid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hidden="0"/>
        <p:cNvGrpSpPr/>
        <p:nvPr isPhoto="0" userDrawn="0"/>
      </p:nvGrpSpPr>
      <p:grpSpPr bwMode="auto">
        <a:xfrm>
          <a:off x="0" y="0"/>
          <a:ext cx="0" cy="0"/>
          <a:chOff x="0" y="0"/>
          <a:chExt cx="0" cy="0"/>
        </a:xfrm>
      </p:grpSpPr>
      <p:sp>
        <p:nvSpPr>
          <p:cNvPr id="4" name="Google Shape;239;gdca5f30980_0_172:notes" hidden="0"/>
          <p:cNvSpPr/>
          <p:nvPr isPhoto="0" userDrawn="0">
            <p:ph type="sldImg" idx="2" hasCustomPrompt="0"/>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5" name="Google Shape;240;gdca5f30980_0_172:notes" hidden="0"/>
          <p:cNvSpPr>
            <a:spLocks noAdjustHandles="0" noChangeArrowheads="0"/>
          </p:cNvSpPr>
          <p:nvPr isPhoto="0" userDrawn="0">
            <p:ph type="body" idx="1" hasCustomPrompt="0"/>
          </p:nvPr>
        </p:nvSpPr>
        <p:spPr bwMode="auto">
          <a:xfrm>
            <a:off x="685800" y="4343400"/>
            <a:ext cx="5486400" cy="4114800"/>
          </a:xfrm>
          <a:prstGeom prst="rect">
            <a:avLst/>
          </a:prstGeom>
        </p:spPr>
        <p:txBody>
          <a:bodyPr spcFirstLastPara="1" wrap="square" lIns="91425" tIns="91425" rIns="91425" bIns="91425" anchor="t" anchorCtr="0">
            <a:noAutofit/>
          </a:bodyPr>
          <a:lstStyle/>
          <a:p>
            <a:pPr>
              <a:defRPr/>
            </a:pPr>
            <a:r>
              <a:rPr sz="1200" b="0" i="0" u="none">
                <a:solidFill>
                  <a:srgbClr val="000000"/>
                </a:solidFill>
                <a:latin typeface="Arial"/>
                <a:ea typeface="Arial"/>
                <a:cs typeface="Arial"/>
              </a:rPr>
              <a:t>If you haven’t heard about OpenEBench before, it is part of the ELIXIR tools platform alongside other well-known repositories and platforms such as biocontainers, bio.tools and Galaxy. As such, it is developed following guidelines to guarantee its integration in the ELIXIR Tools Platform Ecosystem and other ELIXIR platforms.</a:t>
            </a:r>
            <a:endParaRPr sz="1200" b="0" i="0" u="none">
              <a:solidFill>
                <a:srgbClr val="000000"/>
              </a:solidFill>
              <a:latin typeface="Arial"/>
              <a:ea typeface="Arial"/>
              <a:cs typeface="Arial"/>
            </a:endParaRPr>
          </a:p>
          <a:p>
            <a:pPr>
              <a:defRPr/>
            </a:pPr>
            <a:r>
              <a:rPr sz="1200" b="0" i="0" u="none">
                <a:solidFill>
                  <a:srgbClr val="000000"/>
                </a:solidFill>
                <a:latin typeface="Arial"/>
                <a:ea typeface="Arial"/>
                <a:cs typeface="Arial"/>
              </a:rPr>
              <a:t>OpenEBench is an infrastructure that provides services for hosting scientific benchmarking events and monitors bioinformatics tools and services.</a:t>
            </a:r>
            <a:endParaRPr sz="1200" b="0" i="0" u="none">
              <a:solidFill>
                <a:srgbClr val="000000"/>
              </a:solidFill>
              <a:latin typeface="Arial"/>
              <a:ea typeface="Arial"/>
              <a:cs typeface="Arial"/>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hidden="0"/>
        <p:cNvGrpSpPr/>
        <p:nvPr isPhoto="0" userDrawn="0"/>
      </p:nvGrpSpPr>
      <p:grpSpPr bwMode="auto">
        <a:xfrm>
          <a:off x="0" y="0"/>
          <a:ext cx="0" cy="0"/>
          <a:chOff x="0" y="0"/>
          <a:chExt cx="0" cy="0"/>
        </a:xfrm>
      </p:grpSpPr>
      <p:sp>
        <p:nvSpPr>
          <p:cNvPr id="1062742719" name="Google Shape;307;gd9c1a5c787_0_340:notes" hidden="0"/>
          <p:cNvSpPr/>
          <p:nvPr isPhoto="0" userDrawn="0">
            <p:ph type="sldImg" idx="2" hasCustomPrompt="0"/>
          </p:nvPr>
        </p:nvSpPr>
        <p:spPr bwMode="auto">
          <a:xfrm>
            <a:off x="381299" y="685800"/>
            <a:ext cx="6095999" cy="34290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849223524" name="Google Shape;308;gd9c1a5c787_0_340:notes" hidden="0"/>
          <p:cNvSpPr>
            <a:spLocks noAdjustHandles="0" noChangeArrowheads="0"/>
          </p:cNvSpPr>
          <p:nvPr isPhoto="0" userDrawn="0">
            <p:ph type="body" idx="1" hasCustomPrompt="0"/>
          </p:nvPr>
        </p:nvSpPr>
        <p:spPr bwMode="auto">
          <a:xfrm>
            <a:off x="685800" y="4343400"/>
            <a:ext cx="5486400" cy="4114800"/>
          </a:xfrm>
          <a:prstGeom prst="rect">
            <a:avLst/>
          </a:prstGeom>
        </p:spPr>
        <p:txBody>
          <a:bodyPr spcFirstLastPara="1" wrap="square" lIns="91423" tIns="91423" rIns="91423" bIns="91423" anchor="t" anchorCtr="0">
            <a:noAutofit/>
          </a:bodyPr>
          <a:lstStyle/>
          <a:p>
            <a:pPr marL="158749" indent="0">
              <a:buSzPts val="1100"/>
              <a:buNone/>
              <a:defRPr/>
            </a:pPr>
            <a:r>
              <a:rPr lang="en-US" sz="1100" b="1" i="0" u="none" strike="noStrike" cap="none" spc="0">
                <a:solidFill>
                  <a:srgbClr val="404040"/>
                </a:solidFill>
                <a:latin typeface="Liberation Sans"/>
                <a:ea typeface="Liberation Sans"/>
                <a:cs typeface="Liberation Sans"/>
              </a:rPr>
              <a:t>Community:</a:t>
            </a:r>
            <a:r>
              <a:rPr lang="en-US" sz="1100" b="0" i="0" u="none" strike="noStrike" cap="none" spc="0">
                <a:solidFill>
                  <a:srgbClr val="404040"/>
                </a:solidFill>
                <a:latin typeface="Liberation Sans"/>
                <a:ea typeface="Liberation Sans"/>
                <a:cs typeface="Liberation Sans"/>
              </a:rPr>
              <a:t>The organised group behind the benchmarking.</a:t>
            </a:r>
            <a:endParaRPr lang="en-US" sz="1100" b="0" i="0" u="none" strike="noStrike" cap="none" spc="0">
              <a:solidFill>
                <a:srgbClr val="404040"/>
              </a:solidFill>
              <a:latin typeface="Liberation Sans"/>
              <a:ea typeface="Liberation Sans"/>
              <a:cs typeface="Liberation Sans"/>
            </a:endParaRPr>
          </a:p>
          <a:p>
            <a:pPr marL="158749" indent="0">
              <a:buSzPts val="1100"/>
              <a:buNone/>
              <a:defRPr/>
            </a:pPr>
            <a:r>
              <a:rPr lang="en-US" sz="1100" b="1" i="0" u="none" strike="noStrike" cap="none" spc="0">
                <a:solidFill>
                  <a:srgbClr val="404040"/>
                </a:solidFill>
                <a:latin typeface="Liberation Sans"/>
                <a:ea typeface="Liberation Sans"/>
                <a:cs typeface="Liberation Sans"/>
              </a:rPr>
              <a:t>Benchmarking Event: </a:t>
            </a:r>
            <a:r>
              <a:rPr lang="en-US" sz="1100" b="0" i="0" u="none" strike="noStrike" cap="none" spc="0">
                <a:solidFill>
                  <a:srgbClr val="404040"/>
                </a:solidFill>
                <a:latin typeface="Liberation Sans"/>
                <a:ea typeface="Liberation Sans"/>
                <a:cs typeface="Liberation Sans"/>
              </a:rPr>
              <a:t>Time-bound contest where a tool, pipeline, service or product, i.e. The participant, is compared against other participants using a predefined collection of reference datasets and assessment metrics.</a:t>
            </a:r>
            <a:endParaRPr lang="en-US" sz="1100" b="0" i="0" u="none" strike="noStrike" cap="none" spc="0">
              <a:solidFill>
                <a:srgbClr val="404040"/>
              </a:solidFill>
              <a:latin typeface="Liberation Sans"/>
              <a:ea typeface="Liberation Sans"/>
              <a:cs typeface="Liberation Sans"/>
            </a:endParaRPr>
          </a:p>
          <a:p>
            <a:pPr marL="158749" indent="0">
              <a:buSzPts val="1100"/>
              <a:buNone/>
              <a:defRPr/>
            </a:pPr>
            <a:r>
              <a:rPr lang="en-US" sz="1100" b="1" i="0" u="none" strike="noStrike" cap="none" spc="0">
                <a:solidFill>
                  <a:srgbClr val="404040"/>
                </a:solidFill>
                <a:latin typeface="Liberation Sans"/>
                <a:ea typeface="Liberation Sans"/>
                <a:cs typeface="Liberation Sans"/>
              </a:rPr>
              <a:t>Challenge: </a:t>
            </a:r>
            <a:r>
              <a:rPr lang="en-US" sz="1100" b="0" i="0" u="none" strike="noStrike" cap="none" spc="0">
                <a:solidFill>
                  <a:srgbClr val="404040"/>
                </a:solidFill>
                <a:latin typeface="Liberation Sans"/>
                <a:ea typeface="Liberation Sans"/>
                <a:cs typeface="Liberation Sans"/>
              </a:rPr>
              <a:t>Each of the categories in which a benchmarking event is divided. In its simplest form, one challenge comprises one reference dataset and one or more evaluation metrics. This can be customised if needed.</a:t>
            </a:r>
            <a:endParaRPr lang="en-US" sz="1100" b="0" i="0" u="none" strike="noStrike" cap="none" spc="0">
              <a:solidFill>
                <a:srgbClr val="404040"/>
              </a:solidFill>
              <a:latin typeface="Liberation Sans"/>
              <a:ea typeface="Liberation Sans"/>
              <a:cs typeface="Liberation Sans"/>
            </a:endParaRPr>
          </a:p>
          <a:p>
            <a:pPr marL="158749" indent="0">
              <a:buSzPts val="1100"/>
              <a:buNone/>
              <a:defRPr/>
            </a:pPr>
            <a:r>
              <a:rPr lang="en-US" sz="1100" b="1" i="0" u="none" strike="noStrike" cap="none" spc="0">
                <a:solidFill>
                  <a:srgbClr val="404040"/>
                </a:solidFill>
                <a:latin typeface="Liberation Sans"/>
                <a:ea typeface="Liberation Sans"/>
                <a:cs typeface="Liberation Sans"/>
              </a:rPr>
              <a:t>Participant: </a:t>
            </a:r>
            <a:r>
              <a:rPr lang="en-US" sz="1100" b="0" i="0" u="none" strike="noStrike" cap="none" spc="0">
                <a:solidFill>
                  <a:srgbClr val="404040"/>
                </a:solidFill>
                <a:latin typeface="Liberation Sans"/>
                <a:ea typeface="Liberation Sans"/>
                <a:cs typeface="Liberation Sans"/>
              </a:rPr>
              <a:t>Software application (program, server or pipeline) evaluated within a benchmarking event in at least one challenge. The same program can participate multiple times if various versions or parameter settings are benchmarked separately.</a:t>
            </a:r>
            <a:endParaRPr lang="en-US" sz="1100" b="0" i="0" u="none" strike="noStrike" cap="none" spc="0">
              <a:solidFill>
                <a:srgbClr val="404040"/>
              </a:solidFill>
              <a:latin typeface="Liberation Sans"/>
              <a:ea typeface="Liberation Sans"/>
              <a:cs typeface="Liberation Sans"/>
            </a:endParaRPr>
          </a:p>
          <a:p>
            <a:pPr marL="158749" indent="0">
              <a:buSzPts val="1100"/>
              <a:buNone/>
              <a:defRPr/>
            </a:pPr>
            <a:endParaRPr lang="en-US" sz="1100" b="1" i="0" u="none">
              <a:solidFill>
                <a:srgbClr val="404040"/>
              </a:solidFill>
              <a:latin typeface="Liberation Sans"/>
              <a:ea typeface="Liberation Sans"/>
              <a:cs typeface="Liberation Sans"/>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2" name="Slide Image Placeholder 1" hidden="0"/>
          <p:cNvSpPr>
            <a:spLocks noChangeAspect="1" noGrp="1" noRot="1"/>
          </p:cNvSpPr>
          <p:nvPr isPhoto="0" userDrawn="0">
            <p:ph type="sldImg" hasCustomPrompt="0"/>
          </p:nvPr>
        </p:nvSpPr>
        <p:spPr bwMode="auto"/>
      </p:sp>
      <p:sp>
        <p:nvSpPr>
          <p:cNvPr id="3" name="Notes Placeholder 2" hidden="0"/>
          <p:cNvSpPr>
            <a:spLocks noGrp="1"/>
          </p:cNvSpPr>
          <p:nvPr isPhoto="0" userDrawn="0">
            <p:ph type="body" idx="1" hasCustomPrompt="0"/>
          </p:nvPr>
        </p:nvSpPr>
        <p:spPr bwMode="auto"/>
        <p:txBody>
          <a:bodyPr/>
          <a:lstStyle/>
          <a:p>
            <a:pPr marL="158749" indent="0">
              <a:buSzPts val="1100"/>
              <a:buNone/>
              <a:defRPr/>
            </a:pPr>
            <a:r>
              <a:rPr lang="en-US" sz="1100" b="0" i="0" u="none" strike="noStrike" cap="none" spc="0">
                <a:solidFill>
                  <a:schemeClr val="tx1">
                    <a:lumMod val="90000"/>
                    <a:lumOff val="5000"/>
                  </a:schemeClr>
                </a:solidFill>
                <a:latin typeface="Corbel"/>
                <a:ea typeface="Corbel"/>
                <a:cs typeface="Corbel"/>
              </a:rPr>
              <a:t>The benchmarking workflow structure is composed by three docker images / steps:</a:t>
            </a:r>
            <a:endParaRPr sz="1100" b="0" i="0" u="none">
              <a:solidFill>
                <a:schemeClr val="tx1">
                  <a:lumMod val="90000"/>
                  <a:lumOff val="5000"/>
                </a:schemeClr>
              </a:solidFill>
              <a:latin typeface="Corbel"/>
              <a:ea typeface="Corbel"/>
              <a:cs typeface="Corbel"/>
            </a:endParaRPr>
          </a:p>
          <a:p>
            <a:pPr>
              <a:defRPr/>
            </a:pPr>
            <a:endParaRPr sz="1100" b="0" i="0" u="none">
              <a:solidFill>
                <a:schemeClr val="tx1">
                  <a:lumMod val="90000"/>
                  <a:lumOff val="5000"/>
                </a:schemeClr>
              </a:solidFill>
              <a:latin typeface="Corbel"/>
              <a:ea typeface="Corbel"/>
              <a:cs typeface="Corbel"/>
            </a:endParaRPr>
          </a:p>
          <a:p>
            <a:pPr marL="217792" indent="-217792">
              <a:buAutoNum type="arabicPeriod"/>
              <a:defRPr/>
            </a:pPr>
            <a:r>
              <a:rPr lang="en-US" sz="1100" b="0" i="0" u="sng" strike="noStrike" cap="none" spc="0">
                <a:solidFill>
                  <a:schemeClr val="tx1">
                    <a:lumMod val="90000"/>
                    <a:lumOff val="5000"/>
                  </a:schemeClr>
                </a:solidFill>
                <a:latin typeface="Corbel"/>
                <a:ea typeface="Corbel"/>
                <a:cs typeface="Corbel"/>
                <a:hlinkClick r:id="rId3" tooltip="https://github.com/inab/TCGA_benchmarking_dockers/blob/master/tcga_validation"/>
              </a:rPr>
              <a:t>Validation</a:t>
            </a:r>
            <a:r>
              <a:rPr lang="en-US" sz="1100" b="0" i="0" u="none" strike="noStrike" cap="none" spc="0">
                <a:solidFill>
                  <a:schemeClr val="tx1">
                    <a:lumMod val="90000"/>
                    <a:lumOff val="5000"/>
                  </a:schemeClr>
                </a:solidFill>
                <a:latin typeface="Corbel"/>
                <a:ea typeface="Corbel"/>
                <a:cs typeface="Corbel"/>
              </a:rPr>
              <a:t>: </a:t>
            </a:r>
            <a:r>
              <a:rPr lang="en-US" sz="1100" b="0" i="0" u="none" strike="noStrike" cap="none" spc="0">
                <a:solidFill>
                  <a:schemeClr val="tx1">
                    <a:lumMod val="90000"/>
                    <a:lumOff val="5000"/>
                  </a:schemeClr>
                </a:solidFill>
                <a:latin typeface="Corbel"/>
                <a:ea typeface="Corbel"/>
                <a:cs typeface="Corbel"/>
              </a:rPr>
              <a:t>the input file format is checked and, if required, the content of the file is validated. The validation generates a participant dataset. In order to create datasets with structure compatible with the</a:t>
            </a:r>
            <a:r>
              <a:rPr lang="en-US" sz="1100" b="0" i="0" u="none" strike="noStrike" cap="none" spc="0">
                <a:solidFill>
                  <a:schemeClr val="tx1">
                    <a:lumMod val="90000"/>
                    <a:lumOff val="5000"/>
                  </a:schemeClr>
                </a:solidFill>
                <a:latin typeface="Corbel"/>
                <a:ea typeface="Corbel"/>
                <a:cs typeface="Corbel"/>
              </a:rPr>
              <a:t> </a:t>
            </a:r>
            <a:r>
              <a:rPr lang="en-US" sz="1100" b="0" i="0" u="sng" strike="noStrike" cap="none" spc="0">
                <a:solidFill>
                  <a:schemeClr val="tx1">
                    <a:lumMod val="90000"/>
                    <a:lumOff val="5000"/>
                  </a:schemeClr>
                </a:solidFill>
                <a:latin typeface="Corbel"/>
                <a:ea typeface="Corbel"/>
                <a:cs typeface="Corbel"/>
                <a:hlinkClick r:id="rId4" tooltip="https://github.com/inab/benchmarking-data-model"/>
              </a:rPr>
              <a:t>Elixir Benchmarking Data Model</a:t>
            </a:r>
            <a:r>
              <a:rPr lang="en-US" sz="1100" b="0" i="0" u="none" strike="noStrike" cap="none" spc="0">
                <a:solidFill>
                  <a:schemeClr val="tx1">
                    <a:lumMod val="90000"/>
                    <a:lumOff val="5000"/>
                  </a:schemeClr>
                </a:solidFill>
                <a:latin typeface="Corbel"/>
                <a:ea typeface="Corbel"/>
                <a:cs typeface="Corbel"/>
              </a:rPr>
              <a:t>, the fo</a:t>
            </a:r>
            <a:r>
              <a:rPr lang="en-US" sz="1100" b="0" i="0" u="none" strike="noStrike" cap="none" spc="0">
                <a:solidFill>
                  <a:schemeClr val="tx1">
                    <a:lumMod val="90000"/>
                    <a:lumOff val="5000"/>
                  </a:schemeClr>
                </a:solidFill>
                <a:latin typeface="Corbel"/>
                <a:ea typeface="Corbel"/>
                <a:cs typeface="Corbel"/>
              </a:rPr>
              <a:t>llowing</a:t>
            </a:r>
            <a:r>
              <a:rPr lang="en-US" sz="1100" b="0" i="0" u="none" strike="noStrike" cap="none" spc="0">
                <a:solidFill>
                  <a:schemeClr val="tx1">
                    <a:lumMod val="90000"/>
                    <a:lumOff val="5000"/>
                  </a:schemeClr>
                </a:solidFill>
                <a:latin typeface="Corbel"/>
                <a:ea typeface="Corbel"/>
                <a:cs typeface="Corbel"/>
              </a:rPr>
              <a:t> </a:t>
            </a:r>
            <a:r>
              <a:rPr lang="en-US" sz="1100" b="0" i="0" u="sng" strike="noStrike" cap="none" spc="0">
                <a:solidFill>
                  <a:schemeClr val="tx1">
                    <a:lumMod val="90000"/>
                    <a:lumOff val="5000"/>
                  </a:schemeClr>
                </a:solidFill>
                <a:latin typeface="Corbel"/>
                <a:ea typeface="Corbel"/>
                <a:cs typeface="Corbel"/>
                <a:hlinkClick r:id="rId5" tooltip="https://github.com/inab/TCGA_benchmarking_dockers/blob/master/tcga_validation/JSON_templates"/>
              </a:rPr>
              <a:t>python module and JSON schema</a:t>
            </a:r>
            <a:r>
              <a:rPr lang="en-US" sz="1100" b="0" i="0" u="none" strike="noStrike" cap="none" spc="0">
                <a:solidFill>
                  <a:srgbClr val="000000"/>
                </a:solidFill>
                <a:latin typeface="Corbel"/>
                <a:ea typeface="Corbel"/>
                <a:cs typeface="Corbel"/>
              </a:rPr>
              <a:t> should be used.</a:t>
            </a:r>
            <a:endParaRPr sz="1100" b="0" i="0" u="none">
              <a:solidFill>
                <a:schemeClr val="tx1">
                  <a:lumMod val="90000"/>
                  <a:lumOff val="5000"/>
                </a:schemeClr>
              </a:solidFill>
              <a:latin typeface="Corbel"/>
              <a:ea typeface="Corbel"/>
              <a:cs typeface="Corbel"/>
            </a:endParaRPr>
          </a:p>
          <a:p>
            <a:pPr marL="217792" indent="-217792">
              <a:buAutoNum type="arabicPeriod"/>
              <a:defRPr/>
            </a:pPr>
            <a:r>
              <a:rPr lang="en-US" sz="1100" b="0" i="0" u="sng" strike="noStrike" cap="none" spc="0">
                <a:solidFill>
                  <a:schemeClr val="tx1">
                    <a:lumMod val="90000"/>
                    <a:lumOff val="5000"/>
                  </a:schemeClr>
                </a:solidFill>
                <a:latin typeface="Corbel"/>
                <a:ea typeface="Corbel"/>
                <a:cs typeface="Corbel"/>
                <a:hlinkClick r:id="rId6" tooltip="https://github.com/inab/TCGA_benchmarking_dockers/blob/master/tcga_metrics"/>
              </a:rPr>
              <a:t>Metrics_computation</a:t>
            </a:r>
            <a:r>
              <a:rPr lang="en-US" sz="1100" b="0" i="0" u="none" strike="noStrike" cap="none" spc="0">
                <a:solidFill>
                  <a:schemeClr val="tx1">
                    <a:lumMod val="90000"/>
                    <a:lumOff val="5000"/>
                  </a:schemeClr>
                </a:solidFill>
                <a:latin typeface="Corbel"/>
                <a:ea typeface="Corbel"/>
                <a:cs typeface="Corbel"/>
              </a:rPr>
              <a:t>: the predictions are compared with the ‘Gold Standards’ provided by the community using the metrics provided by the community. Precision (Positive Predictive Value) an Recall (True Positive Rate) are common ones. </a:t>
            </a:r>
            <a:r>
              <a:rPr lang="en-US" sz="1100" b="0" i="0" u="none" strike="noStrike" cap="none" spc="0">
                <a:solidFill>
                  <a:schemeClr val="tx1">
                    <a:lumMod val="90000"/>
                    <a:lumOff val="5000"/>
                  </a:schemeClr>
                </a:solidFill>
                <a:latin typeface="Corbel"/>
                <a:ea typeface="Corbel"/>
                <a:cs typeface="Corbel"/>
              </a:rPr>
              <a:t>Those metrics are written into assessment datasets.</a:t>
            </a:r>
            <a:endParaRPr lang="en-US" sz="1100" b="0" i="0" u="none" strike="noStrike" cap="none" spc="0">
              <a:solidFill>
                <a:schemeClr val="tx1">
                  <a:lumMod val="90000"/>
                  <a:lumOff val="5000"/>
                </a:schemeClr>
              </a:solidFill>
              <a:latin typeface="Corbel"/>
              <a:ea typeface="Corbel"/>
              <a:cs typeface="Corbel"/>
            </a:endParaRPr>
          </a:p>
          <a:p>
            <a:pPr marL="217791" indent="-217791">
              <a:buAutoNum type="arabicPeriod"/>
              <a:defRPr/>
            </a:pPr>
            <a:r>
              <a:rPr lang="en-US" sz="1100" b="0" i="0" u="sng" strike="noStrike" cap="none" spc="0">
                <a:solidFill>
                  <a:schemeClr val="tx1">
                    <a:lumMod val="90000"/>
                    <a:lumOff val="5000"/>
                  </a:schemeClr>
                </a:solidFill>
                <a:latin typeface="Corbel"/>
                <a:ea typeface="Corbel"/>
                <a:cs typeface="Corbel"/>
                <a:hlinkClick r:id="rId7" tooltip="https://github.com/inab/TCGA_benchmarking_dockers/blob/master/tcga_consolidation"/>
              </a:rPr>
              <a:t>Consolidation</a:t>
            </a:r>
            <a:r>
              <a:rPr lang="en-US" sz="1100" b="0" i="0" u="none" strike="noStrike" cap="none" spc="0">
                <a:solidFill>
                  <a:schemeClr val="tx1">
                    <a:lumMod val="90000"/>
                    <a:lumOff val="5000"/>
                  </a:schemeClr>
                </a:solidFill>
                <a:latin typeface="Corbel"/>
                <a:ea typeface="Corbel"/>
                <a:cs typeface="Corbel"/>
              </a:rPr>
              <a:t>: the benchmark itself is performed by merging the assessment metrics with the rest of community’s data. The results are provided in SVG format - scatter plot, and JSON format - aggregation/summary datasets, which are also compatible with the</a:t>
            </a:r>
            <a:r>
              <a:rPr lang="en-US" sz="1100" b="0" i="0" u="none" strike="noStrike" cap="none" spc="0">
                <a:solidFill>
                  <a:schemeClr val="tx1">
                    <a:lumMod val="90000"/>
                    <a:lumOff val="5000"/>
                  </a:schemeClr>
                </a:solidFill>
                <a:latin typeface="Corbel"/>
                <a:ea typeface="Corbel"/>
                <a:cs typeface="Corbel"/>
              </a:rPr>
              <a:t> </a:t>
            </a:r>
            <a:r>
              <a:rPr lang="en-US" sz="1100" b="0" i="0" u="sng" strike="noStrike" cap="none" spc="0">
                <a:solidFill>
                  <a:schemeClr val="tx1">
                    <a:lumMod val="90000"/>
                    <a:lumOff val="5000"/>
                  </a:schemeClr>
                </a:solidFill>
                <a:latin typeface="Corbel"/>
                <a:ea typeface="Corbel"/>
                <a:cs typeface="Corbel"/>
                <a:hlinkClick r:id="rId4" tooltip="https://github.com/inab/benchmarking-data-model"/>
              </a:rPr>
              <a:t>Elixir Benchmarking Data Model</a:t>
            </a:r>
            <a:r>
              <a:rPr lang="en-US" sz="1100" b="0" i="0" u="none" strike="noStrike" cap="none" spc="0">
                <a:solidFill>
                  <a:schemeClr val="tx1">
                    <a:lumMod val="90000"/>
                    <a:lumOff val="5000"/>
                  </a:schemeClr>
                </a:solidFill>
                <a:latin typeface="Corbel"/>
                <a:ea typeface="Corbel"/>
                <a:cs typeface="Corbel"/>
              </a:rPr>
              <a:t>.</a:t>
            </a:r>
            <a:endParaRPr sz="1100" b="0" i="0" u="none">
              <a:solidFill>
                <a:schemeClr val="tx1">
                  <a:lumMod val="90000"/>
                  <a:lumOff val="5000"/>
                </a:schemeClr>
              </a:solidFill>
              <a:latin typeface="Corbel"/>
              <a:ea typeface="Corbel"/>
              <a:cs typeface="Corbel"/>
            </a:endParaRPr>
          </a:p>
        </p:txBody>
      </p:sp>
      <p:sp>
        <p:nvSpPr>
          <p:cNvPr id="4"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Slide" preserve="0" showMasterPhAnim="0" type="blank" userDrawn="1">
  <p:cSld name="BLANK">
    <p:spTree>
      <p:nvGrpSpPr>
        <p:cNvPr id="1" name="" hidden="0"/>
        <p:cNvGrpSpPr/>
        <p:nvPr isPhoto="0" userDrawn="0"/>
      </p:nvGrpSpPr>
      <p:grpSpPr bwMode="auto">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Content over Content" preserve="0" showMasterPhAnim="0" type="objOverTx" userDrawn="1">
  <p:cSld name="OBJECT_OVER_TEXT">
    <p:spTree>
      <p:nvGrpSpPr>
        <p:cNvPr id="1" name="" hidden="0"/>
        <p:cNvGrpSpPr/>
        <p:nvPr isPhoto="0" userDrawn="0"/>
      </p:nvGrpSpPr>
      <p:grpSpPr bwMode="auto">
        <a:xfrm>
          <a:off x="0" y="0"/>
          <a:ext cx="0" cy="0"/>
          <a:chOff x="0" y="0"/>
          <a:chExt cx="0" cy="0"/>
        </a:xfrm>
      </p:grpSpPr>
      <p:sp>
        <p:nvSpPr>
          <p:cNvPr id="4" name="Google Shape;88;p23"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89;p23" hidden="0"/>
          <p:cNvSpPr>
            <a:spLocks noAdjustHandles="0" noChangeArrowheads="0"/>
          </p:cNvSpPr>
          <p:nvPr isPhoto="0" userDrawn="0">
            <p:ph type="body" idx="1" hasCustomPrompt="0"/>
          </p:nvPr>
        </p:nvSpPr>
        <p:spPr bwMode="auto">
          <a:xfrm>
            <a:off x="533181" y="1143990"/>
            <a:ext cx="8152137"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90;p23" hidden="0"/>
          <p:cNvSpPr>
            <a:spLocks noAdjustHandles="0" noChangeArrowheads="0"/>
          </p:cNvSpPr>
          <p:nvPr isPhoto="0" userDrawn="0">
            <p:ph type="body" idx="2" hasCustomPrompt="0"/>
          </p:nvPr>
        </p:nvSpPr>
        <p:spPr bwMode="auto">
          <a:xfrm>
            <a:off x="533181" y="2848769"/>
            <a:ext cx="8152137"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4 Content" preserve="0" showMasterPhAnim="0" type="fourObj" userDrawn="1">
  <p:cSld name="FOUR_OBJECTS">
    <p:spTree>
      <p:nvGrpSpPr>
        <p:cNvPr id="1" name="" hidden="0"/>
        <p:cNvGrpSpPr/>
        <p:nvPr isPhoto="0" userDrawn="0"/>
      </p:nvGrpSpPr>
      <p:grpSpPr bwMode="auto">
        <a:xfrm>
          <a:off x="0" y="0"/>
          <a:ext cx="0" cy="0"/>
          <a:chOff x="0" y="0"/>
          <a:chExt cx="0" cy="0"/>
        </a:xfrm>
      </p:grpSpPr>
      <p:sp>
        <p:nvSpPr>
          <p:cNvPr id="4" name="Google Shape;92;p24"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93;p24" hidden="0"/>
          <p:cNvSpPr>
            <a:spLocks noAdjustHandles="0" noChangeArrowheads="0"/>
          </p:cNvSpPr>
          <p:nvPr isPhoto="0" userDrawn="0">
            <p:ph type="body" idx="1" hasCustomPrompt="0"/>
          </p:nvPr>
        </p:nvSpPr>
        <p:spPr bwMode="auto">
          <a:xfrm>
            <a:off x="53318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94;p24" hidden="0"/>
          <p:cNvSpPr>
            <a:spLocks noAdjustHandles="0" noChangeArrowheads="0"/>
          </p:cNvSpPr>
          <p:nvPr isPhoto="0" userDrawn="0">
            <p:ph type="body" idx="2" hasCustomPrompt="0"/>
          </p:nvPr>
        </p:nvSpPr>
        <p:spPr bwMode="auto">
          <a:xfrm>
            <a:off x="471062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95;p24" hidden="0"/>
          <p:cNvSpPr>
            <a:spLocks noAdjustHandles="0" noChangeArrowheads="0"/>
          </p:cNvSpPr>
          <p:nvPr isPhoto="0" userDrawn="0">
            <p:ph type="body" idx="3" hasCustomPrompt="0"/>
          </p:nvPr>
        </p:nvSpPr>
        <p:spPr bwMode="auto">
          <a:xfrm>
            <a:off x="53318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8" name="Google Shape;96;p24" hidden="0"/>
          <p:cNvSpPr>
            <a:spLocks noAdjustHandles="0" noChangeArrowheads="0"/>
          </p:cNvSpPr>
          <p:nvPr isPhoto="0" userDrawn="0">
            <p:ph type="body" idx="4" hasCustomPrompt="0"/>
          </p:nvPr>
        </p:nvSpPr>
        <p:spPr bwMode="auto">
          <a:xfrm>
            <a:off x="471062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6 Content" preserve="0" showMasterPhAnim="0" userDrawn="1">
  <p:cSld name="Title, 6 Content">
    <p:spTree>
      <p:nvGrpSpPr>
        <p:cNvPr id="1" name="" hidden="0"/>
        <p:cNvGrpSpPr/>
        <p:nvPr isPhoto="0" userDrawn="0"/>
      </p:nvGrpSpPr>
      <p:grpSpPr bwMode="auto">
        <a:xfrm>
          <a:off x="0" y="0"/>
          <a:ext cx="0" cy="0"/>
          <a:chOff x="0" y="0"/>
          <a:chExt cx="0" cy="0"/>
        </a:xfrm>
      </p:grpSpPr>
      <p:sp>
        <p:nvSpPr>
          <p:cNvPr id="4" name="Google Shape;98;p25"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99;p25" hidden="0"/>
          <p:cNvSpPr>
            <a:spLocks noAdjustHandles="0" noChangeArrowheads="0"/>
          </p:cNvSpPr>
          <p:nvPr isPhoto="0" userDrawn="0">
            <p:ph type="body" idx="1" hasCustomPrompt="0"/>
          </p:nvPr>
        </p:nvSpPr>
        <p:spPr bwMode="auto">
          <a:xfrm>
            <a:off x="533181" y="1143990"/>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100;p25" hidden="0"/>
          <p:cNvSpPr>
            <a:spLocks noAdjustHandles="0" noChangeArrowheads="0"/>
          </p:cNvSpPr>
          <p:nvPr isPhoto="0" userDrawn="0">
            <p:ph type="body" idx="2" hasCustomPrompt="0"/>
          </p:nvPr>
        </p:nvSpPr>
        <p:spPr bwMode="auto">
          <a:xfrm>
            <a:off x="3289525" y="1143990"/>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101;p25" hidden="0"/>
          <p:cNvSpPr>
            <a:spLocks noAdjustHandles="0" noChangeArrowheads="0"/>
          </p:cNvSpPr>
          <p:nvPr isPhoto="0" userDrawn="0">
            <p:ph type="body" idx="3" hasCustomPrompt="0"/>
          </p:nvPr>
        </p:nvSpPr>
        <p:spPr bwMode="auto">
          <a:xfrm>
            <a:off x="6045869" y="1143990"/>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8" name="Google Shape;102;p25" hidden="0"/>
          <p:cNvSpPr>
            <a:spLocks noAdjustHandles="0" noChangeArrowheads="0"/>
          </p:cNvSpPr>
          <p:nvPr isPhoto="0" userDrawn="0">
            <p:ph type="body" idx="4" hasCustomPrompt="0"/>
          </p:nvPr>
        </p:nvSpPr>
        <p:spPr bwMode="auto">
          <a:xfrm>
            <a:off x="533181" y="2848769"/>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9" name="Google Shape;103;p25" hidden="0"/>
          <p:cNvSpPr>
            <a:spLocks noAdjustHandles="0" noChangeArrowheads="0"/>
          </p:cNvSpPr>
          <p:nvPr isPhoto="0" userDrawn="0">
            <p:ph type="body" idx="5" hasCustomPrompt="0"/>
          </p:nvPr>
        </p:nvSpPr>
        <p:spPr bwMode="auto">
          <a:xfrm>
            <a:off x="3289525" y="2848769"/>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10" name="Google Shape;104;p25" hidden="0"/>
          <p:cNvSpPr>
            <a:spLocks noAdjustHandles="0" noChangeArrowheads="0"/>
          </p:cNvSpPr>
          <p:nvPr isPhoto="0" userDrawn="0">
            <p:ph type="body" idx="6" hasCustomPrompt="0"/>
          </p:nvPr>
        </p:nvSpPr>
        <p:spPr bwMode="auto">
          <a:xfrm>
            <a:off x="6045869" y="2848769"/>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Slide" preserve="0" showMasterPhAnim="0" type="blank" userDrawn="1">
  <p:cSld name="BLANK">
    <p:spTree>
      <p:nvGrpSpPr>
        <p:cNvPr id="1" name="" hidden="0"/>
        <p:cNvGrpSpPr/>
        <p:nvPr isPhoto="0" userDrawn="0"/>
      </p:nvGrpSpPr>
      <p:grpSpPr bwMode="auto">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type="tx" userDrawn="1">
  <p:cSld name="TITLE_AND_BODY">
    <p:spTree>
      <p:nvGrpSpPr>
        <p:cNvPr id="1" name="" hidden="0"/>
        <p:cNvGrpSpPr/>
        <p:nvPr isPhoto="0" userDrawn="0"/>
      </p:nvGrpSpPr>
      <p:grpSpPr bwMode="auto">
        <a:xfrm>
          <a:off x="0" y="0"/>
          <a:ext cx="0" cy="0"/>
          <a:chOff x="0" y="0"/>
          <a:chExt cx="0" cy="0"/>
        </a:xfrm>
      </p:grpSpPr>
      <p:sp>
        <p:nvSpPr>
          <p:cNvPr id="4" name="Google Shape;111;p28"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12;p28" hidden="0"/>
          <p:cNvSpPr>
            <a:spLocks noAdjustHandles="0" noChangeArrowheads="0"/>
          </p:cNvSpPr>
          <p:nvPr isPhoto="0" userDrawn="0">
            <p:ph type="subTitle" idx="1" hasCustomPrompt="0"/>
          </p:nvPr>
        </p:nvSpPr>
        <p:spPr bwMode="auto">
          <a:xfrm>
            <a:off x="533181" y="1143990"/>
            <a:ext cx="8152137" cy="326349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Content" preserve="0" showMasterPhAnim="0" type="obj" userDrawn="1">
  <p:cSld name="OBJECT">
    <p:spTree>
      <p:nvGrpSpPr>
        <p:cNvPr id="1" name="" hidden="0"/>
        <p:cNvGrpSpPr/>
        <p:nvPr isPhoto="0" userDrawn="0"/>
      </p:nvGrpSpPr>
      <p:grpSpPr bwMode="auto">
        <a:xfrm>
          <a:off x="0" y="0"/>
          <a:ext cx="0" cy="0"/>
          <a:chOff x="0" y="0"/>
          <a:chExt cx="0" cy="0"/>
        </a:xfrm>
      </p:grpSpPr>
      <p:sp>
        <p:nvSpPr>
          <p:cNvPr id="4" name="Google Shape;114;p29"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15;p29" hidden="0"/>
          <p:cNvSpPr>
            <a:spLocks noAdjustHandles="0" noChangeArrowheads="0"/>
          </p:cNvSpPr>
          <p:nvPr isPhoto="0" userDrawn="0">
            <p:ph type="body" idx="1" hasCustomPrompt="0"/>
          </p:nvPr>
        </p:nvSpPr>
        <p:spPr bwMode="auto">
          <a:xfrm>
            <a:off x="533181" y="1143990"/>
            <a:ext cx="8152137"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2 Content" preserve="0" showMasterPhAnim="0" type="twoObj" userDrawn="1">
  <p:cSld name="TWO_OBJECTS">
    <p:spTree>
      <p:nvGrpSpPr>
        <p:cNvPr id="1" name="" hidden="0"/>
        <p:cNvGrpSpPr/>
        <p:nvPr isPhoto="0" userDrawn="0"/>
      </p:nvGrpSpPr>
      <p:grpSpPr bwMode="auto">
        <a:xfrm>
          <a:off x="0" y="0"/>
          <a:ext cx="0" cy="0"/>
          <a:chOff x="0" y="0"/>
          <a:chExt cx="0" cy="0"/>
        </a:xfrm>
      </p:grpSpPr>
      <p:sp>
        <p:nvSpPr>
          <p:cNvPr id="4" name="Google Shape;117;p30"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18;p30" hidden="0"/>
          <p:cNvSpPr>
            <a:spLocks noAdjustHandles="0" noChangeArrowheads="0"/>
          </p:cNvSpPr>
          <p:nvPr isPhoto="0" userDrawn="0">
            <p:ph type="body" idx="1" hasCustomPrompt="0"/>
          </p:nvPr>
        </p:nvSpPr>
        <p:spPr bwMode="auto">
          <a:xfrm>
            <a:off x="53318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119;p30" hidden="0"/>
          <p:cNvSpPr>
            <a:spLocks noAdjustHandles="0" noChangeArrowheads="0"/>
          </p:cNvSpPr>
          <p:nvPr isPhoto="0" userDrawn="0">
            <p:ph type="body" idx="2" hasCustomPrompt="0"/>
          </p:nvPr>
        </p:nvSpPr>
        <p:spPr bwMode="auto">
          <a:xfrm>
            <a:off x="471062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type="titleOnly" userDrawn="1">
  <p:cSld name="TITLE_ONLY">
    <p:spTree>
      <p:nvGrpSpPr>
        <p:cNvPr id="1" name="" hidden="0"/>
        <p:cNvGrpSpPr/>
        <p:nvPr isPhoto="0" userDrawn="0"/>
      </p:nvGrpSpPr>
      <p:grpSpPr bwMode="auto">
        <a:xfrm>
          <a:off x="0" y="0"/>
          <a:ext cx="0" cy="0"/>
          <a:chOff x="0" y="0"/>
          <a:chExt cx="0" cy="0"/>
        </a:xfrm>
      </p:grpSpPr>
      <p:sp>
        <p:nvSpPr>
          <p:cNvPr id="4" name="Google Shape;121;p31"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entered Text" preserve="0" showMasterPhAnim="0" type="objOnly" userDrawn="1">
  <p:cSld name="OBJECT_ONLY">
    <p:spTree>
      <p:nvGrpSpPr>
        <p:cNvPr id="1" name="" hidden="0"/>
        <p:cNvGrpSpPr/>
        <p:nvPr isPhoto="0" userDrawn="0"/>
      </p:nvGrpSpPr>
      <p:grpSpPr bwMode="auto">
        <a:xfrm>
          <a:off x="0" y="0"/>
          <a:ext cx="0" cy="0"/>
          <a:chOff x="0" y="0"/>
          <a:chExt cx="0" cy="0"/>
        </a:xfrm>
      </p:grpSpPr>
      <p:sp>
        <p:nvSpPr>
          <p:cNvPr id="4" name="Google Shape;123;p32" hidden="0"/>
          <p:cNvSpPr>
            <a:spLocks noAdjustHandles="0" noChangeArrowheads="0"/>
          </p:cNvSpPr>
          <p:nvPr isPhoto="0" userDrawn="0">
            <p:ph type="subTitle" idx="1" hasCustomPrompt="0"/>
          </p:nvPr>
        </p:nvSpPr>
        <p:spPr bwMode="auto">
          <a:xfrm>
            <a:off x="539120" y="250020"/>
            <a:ext cx="8152137" cy="1750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2 Content and Content" preserve="0" showMasterPhAnim="0" type="twoObjAndObj" userDrawn="1">
  <p:cSld name="TWO_OBJECTS_AND_OBJECT">
    <p:spTree>
      <p:nvGrpSpPr>
        <p:cNvPr id="1" name="" hidden="0"/>
        <p:cNvGrpSpPr/>
        <p:nvPr isPhoto="0" userDrawn="0"/>
      </p:nvGrpSpPr>
      <p:grpSpPr bwMode="auto">
        <a:xfrm>
          <a:off x="0" y="0"/>
          <a:ext cx="0" cy="0"/>
          <a:chOff x="0" y="0"/>
          <a:chExt cx="0" cy="0"/>
        </a:xfrm>
      </p:grpSpPr>
      <p:sp>
        <p:nvSpPr>
          <p:cNvPr id="4" name="Google Shape;125;p33"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26;p33" hidden="0"/>
          <p:cNvSpPr>
            <a:spLocks noAdjustHandles="0" noChangeArrowheads="0"/>
          </p:cNvSpPr>
          <p:nvPr isPhoto="0" userDrawn="0">
            <p:ph type="body" idx="1" hasCustomPrompt="0"/>
          </p:nvPr>
        </p:nvSpPr>
        <p:spPr bwMode="auto">
          <a:xfrm>
            <a:off x="53318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127;p33" hidden="0"/>
          <p:cNvSpPr>
            <a:spLocks noAdjustHandles="0" noChangeArrowheads="0"/>
          </p:cNvSpPr>
          <p:nvPr isPhoto="0" userDrawn="0">
            <p:ph type="body" idx="2" hasCustomPrompt="0"/>
          </p:nvPr>
        </p:nvSpPr>
        <p:spPr bwMode="auto">
          <a:xfrm>
            <a:off x="471062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128;p33" hidden="0"/>
          <p:cNvSpPr>
            <a:spLocks noAdjustHandles="0" noChangeArrowheads="0"/>
          </p:cNvSpPr>
          <p:nvPr isPhoto="0" userDrawn="0">
            <p:ph type="body" idx="3" hasCustomPrompt="0"/>
          </p:nvPr>
        </p:nvSpPr>
        <p:spPr bwMode="auto">
          <a:xfrm>
            <a:off x="53318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type="tx" userDrawn="1">
  <p:cSld name="TITLE_AND_BODY">
    <p:spTree>
      <p:nvGrpSpPr>
        <p:cNvPr id="1" name="" hidden="0"/>
        <p:cNvGrpSpPr/>
        <p:nvPr isPhoto="0" userDrawn="0"/>
      </p:nvGrpSpPr>
      <p:grpSpPr bwMode="auto">
        <a:xfrm>
          <a:off x="0" y="0"/>
          <a:ext cx="0" cy="0"/>
          <a:chOff x="0" y="0"/>
          <a:chExt cx="0" cy="0"/>
        </a:xfrm>
      </p:grpSpPr>
      <p:sp>
        <p:nvSpPr>
          <p:cNvPr id="4" name="Google Shape;59;p15"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60;p15" hidden="0"/>
          <p:cNvSpPr>
            <a:spLocks noAdjustHandles="0" noChangeArrowheads="0"/>
          </p:cNvSpPr>
          <p:nvPr isPhoto="0" userDrawn="0">
            <p:ph type="subTitle" idx="1" hasCustomPrompt="0"/>
          </p:nvPr>
        </p:nvSpPr>
        <p:spPr bwMode="auto">
          <a:xfrm>
            <a:off x="533181" y="1143990"/>
            <a:ext cx="8152137" cy="326349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Content and 2 Content" preserve="0" showMasterPhAnim="0" type="objAndTwoObj" userDrawn="1">
  <p:cSld name="OBJECT_AND_TWO_OBJECTS">
    <p:spTree>
      <p:nvGrpSpPr>
        <p:cNvPr id="1" name="" hidden="0"/>
        <p:cNvGrpSpPr/>
        <p:nvPr isPhoto="0" userDrawn="0"/>
      </p:nvGrpSpPr>
      <p:grpSpPr bwMode="auto">
        <a:xfrm>
          <a:off x="0" y="0"/>
          <a:ext cx="0" cy="0"/>
          <a:chOff x="0" y="0"/>
          <a:chExt cx="0" cy="0"/>
        </a:xfrm>
      </p:grpSpPr>
      <p:sp>
        <p:nvSpPr>
          <p:cNvPr id="4" name="Google Shape;130;p34"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31;p34" hidden="0"/>
          <p:cNvSpPr>
            <a:spLocks noAdjustHandles="0" noChangeArrowheads="0"/>
          </p:cNvSpPr>
          <p:nvPr isPhoto="0" userDrawn="0">
            <p:ph type="body" idx="1" hasCustomPrompt="0"/>
          </p:nvPr>
        </p:nvSpPr>
        <p:spPr bwMode="auto">
          <a:xfrm>
            <a:off x="53318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132;p34" hidden="0"/>
          <p:cNvSpPr>
            <a:spLocks noAdjustHandles="0" noChangeArrowheads="0"/>
          </p:cNvSpPr>
          <p:nvPr isPhoto="0" userDrawn="0">
            <p:ph type="body" idx="2" hasCustomPrompt="0"/>
          </p:nvPr>
        </p:nvSpPr>
        <p:spPr bwMode="auto">
          <a:xfrm>
            <a:off x="471062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133;p34" hidden="0"/>
          <p:cNvSpPr>
            <a:spLocks noAdjustHandles="0" noChangeArrowheads="0"/>
          </p:cNvSpPr>
          <p:nvPr isPhoto="0" userDrawn="0">
            <p:ph type="body" idx="3" hasCustomPrompt="0"/>
          </p:nvPr>
        </p:nvSpPr>
        <p:spPr bwMode="auto">
          <a:xfrm>
            <a:off x="471062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2 Content over Content" preserve="0" showMasterPhAnim="0" type="twoObjOverTx" userDrawn="1">
  <p:cSld name="TWO_OBJECTS_OVER_TEXT">
    <p:spTree>
      <p:nvGrpSpPr>
        <p:cNvPr id="1" name="" hidden="0"/>
        <p:cNvGrpSpPr/>
        <p:nvPr isPhoto="0" userDrawn="0"/>
      </p:nvGrpSpPr>
      <p:grpSpPr bwMode="auto">
        <a:xfrm>
          <a:off x="0" y="0"/>
          <a:ext cx="0" cy="0"/>
          <a:chOff x="0" y="0"/>
          <a:chExt cx="0" cy="0"/>
        </a:xfrm>
      </p:grpSpPr>
      <p:sp>
        <p:nvSpPr>
          <p:cNvPr id="4" name="Google Shape;135;p35"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36;p35" hidden="0"/>
          <p:cNvSpPr>
            <a:spLocks noAdjustHandles="0" noChangeArrowheads="0"/>
          </p:cNvSpPr>
          <p:nvPr isPhoto="0" userDrawn="0">
            <p:ph type="body" idx="1" hasCustomPrompt="0"/>
          </p:nvPr>
        </p:nvSpPr>
        <p:spPr bwMode="auto">
          <a:xfrm>
            <a:off x="53318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137;p35" hidden="0"/>
          <p:cNvSpPr>
            <a:spLocks noAdjustHandles="0" noChangeArrowheads="0"/>
          </p:cNvSpPr>
          <p:nvPr isPhoto="0" userDrawn="0">
            <p:ph type="body" idx="2" hasCustomPrompt="0"/>
          </p:nvPr>
        </p:nvSpPr>
        <p:spPr bwMode="auto">
          <a:xfrm>
            <a:off x="471062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138;p35" hidden="0"/>
          <p:cNvSpPr>
            <a:spLocks noAdjustHandles="0" noChangeArrowheads="0"/>
          </p:cNvSpPr>
          <p:nvPr isPhoto="0" userDrawn="0">
            <p:ph type="body" idx="3" hasCustomPrompt="0"/>
          </p:nvPr>
        </p:nvSpPr>
        <p:spPr bwMode="auto">
          <a:xfrm>
            <a:off x="533181" y="2848769"/>
            <a:ext cx="8152137"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Content over Content" preserve="0" showMasterPhAnim="0" type="objOverTx" userDrawn="1">
  <p:cSld name="OBJECT_OVER_TEXT">
    <p:spTree>
      <p:nvGrpSpPr>
        <p:cNvPr id="1" name="" hidden="0"/>
        <p:cNvGrpSpPr/>
        <p:nvPr isPhoto="0" userDrawn="0"/>
      </p:nvGrpSpPr>
      <p:grpSpPr bwMode="auto">
        <a:xfrm>
          <a:off x="0" y="0"/>
          <a:ext cx="0" cy="0"/>
          <a:chOff x="0" y="0"/>
          <a:chExt cx="0" cy="0"/>
        </a:xfrm>
      </p:grpSpPr>
      <p:sp>
        <p:nvSpPr>
          <p:cNvPr id="4" name="Google Shape;140;p36"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41;p36" hidden="0"/>
          <p:cNvSpPr>
            <a:spLocks noAdjustHandles="0" noChangeArrowheads="0"/>
          </p:cNvSpPr>
          <p:nvPr isPhoto="0" userDrawn="0">
            <p:ph type="body" idx="1" hasCustomPrompt="0"/>
          </p:nvPr>
        </p:nvSpPr>
        <p:spPr bwMode="auto">
          <a:xfrm>
            <a:off x="533181" y="1143990"/>
            <a:ext cx="8152137"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142;p36" hidden="0"/>
          <p:cNvSpPr>
            <a:spLocks noAdjustHandles="0" noChangeArrowheads="0"/>
          </p:cNvSpPr>
          <p:nvPr isPhoto="0" userDrawn="0">
            <p:ph type="body" idx="2" hasCustomPrompt="0"/>
          </p:nvPr>
        </p:nvSpPr>
        <p:spPr bwMode="auto">
          <a:xfrm>
            <a:off x="533181" y="2848769"/>
            <a:ext cx="8152137"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4 Content" preserve="0" showMasterPhAnim="0" type="fourObj" userDrawn="1">
  <p:cSld name="FOUR_OBJECTS">
    <p:spTree>
      <p:nvGrpSpPr>
        <p:cNvPr id="1" name="" hidden="0"/>
        <p:cNvGrpSpPr/>
        <p:nvPr isPhoto="0" userDrawn="0"/>
      </p:nvGrpSpPr>
      <p:grpSpPr bwMode="auto">
        <a:xfrm>
          <a:off x="0" y="0"/>
          <a:ext cx="0" cy="0"/>
          <a:chOff x="0" y="0"/>
          <a:chExt cx="0" cy="0"/>
        </a:xfrm>
      </p:grpSpPr>
      <p:sp>
        <p:nvSpPr>
          <p:cNvPr id="4" name="Google Shape;144;p37"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45;p37" hidden="0"/>
          <p:cNvSpPr>
            <a:spLocks noAdjustHandles="0" noChangeArrowheads="0"/>
          </p:cNvSpPr>
          <p:nvPr isPhoto="0" userDrawn="0">
            <p:ph type="body" idx="1" hasCustomPrompt="0"/>
          </p:nvPr>
        </p:nvSpPr>
        <p:spPr bwMode="auto">
          <a:xfrm>
            <a:off x="53318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146;p37" hidden="0"/>
          <p:cNvSpPr>
            <a:spLocks noAdjustHandles="0" noChangeArrowheads="0"/>
          </p:cNvSpPr>
          <p:nvPr isPhoto="0" userDrawn="0">
            <p:ph type="body" idx="2" hasCustomPrompt="0"/>
          </p:nvPr>
        </p:nvSpPr>
        <p:spPr bwMode="auto">
          <a:xfrm>
            <a:off x="471062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147;p37" hidden="0"/>
          <p:cNvSpPr>
            <a:spLocks noAdjustHandles="0" noChangeArrowheads="0"/>
          </p:cNvSpPr>
          <p:nvPr isPhoto="0" userDrawn="0">
            <p:ph type="body" idx="3" hasCustomPrompt="0"/>
          </p:nvPr>
        </p:nvSpPr>
        <p:spPr bwMode="auto">
          <a:xfrm>
            <a:off x="53318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8" name="Google Shape;148;p37" hidden="0"/>
          <p:cNvSpPr>
            <a:spLocks noAdjustHandles="0" noChangeArrowheads="0"/>
          </p:cNvSpPr>
          <p:nvPr isPhoto="0" userDrawn="0">
            <p:ph type="body" idx="4" hasCustomPrompt="0"/>
          </p:nvPr>
        </p:nvSpPr>
        <p:spPr bwMode="auto">
          <a:xfrm>
            <a:off x="471062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6 Content" preserve="0" showMasterPhAnim="0" userDrawn="1">
  <p:cSld name="Title, 6 Content">
    <p:spTree>
      <p:nvGrpSpPr>
        <p:cNvPr id="1" name="" hidden="0"/>
        <p:cNvGrpSpPr/>
        <p:nvPr isPhoto="0" userDrawn="0"/>
      </p:nvGrpSpPr>
      <p:grpSpPr bwMode="auto">
        <a:xfrm>
          <a:off x="0" y="0"/>
          <a:ext cx="0" cy="0"/>
          <a:chOff x="0" y="0"/>
          <a:chExt cx="0" cy="0"/>
        </a:xfrm>
      </p:grpSpPr>
      <p:sp>
        <p:nvSpPr>
          <p:cNvPr id="4" name="Google Shape;150;p38"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51;p38" hidden="0"/>
          <p:cNvSpPr>
            <a:spLocks noAdjustHandles="0" noChangeArrowheads="0"/>
          </p:cNvSpPr>
          <p:nvPr isPhoto="0" userDrawn="0">
            <p:ph type="body" idx="1" hasCustomPrompt="0"/>
          </p:nvPr>
        </p:nvSpPr>
        <p:spPr bwMode="auto">
          <a:xfrm>
            <a:off x="533181" y="1143990"/>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152;p38" hidden="0"/>
          <p:cNvSpPr>
            <a:spLocks noAdjustHandles="0" noChangeArrowheads="0"/>
          </p:cNvSpPr>
          <p:nvPr isPhoto="0" userDrawn="0">
            <p:ph type="body" idx="2" hasCustomPrompt="0"/>
          </p:nvPr>
        </p:nvSpPr>
        <p:spPr bwMode="auto">
          <a:xfrm>
            <a:off x="3289525" y="1143990"/>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153;p38" hidden="0"/>
          <p:cNvSpPr>
            <a:spLocks noAdjustHandles="0" noChangeArrowheads="0"/>
          </p:cNvSpPr>
          <p:nvPr isPhoto="0" userDrawn="0">
            <p:ph type="body" idx="3" hasCustomPrompt="0"/>
          </p:nvPr>
        </p:nvSpPr>
        <p:spPr bwMode="auto">
          <a:xfrm>
            <a:off x="6045869" y="1143990"/>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8" name="Google Shape;154;p38" hidden="0"/>
          <p:cNvSpPr>
            <a:spLocks noAdjustHandles="0" noChangeArrowheads="0"/>
          </p:cNvSpPr>
          <p:nvPr isPhoto="0" userDrawn="0">
            <p:ph type="body" idx="4" hasCustomPrompt="0"/>
          </p:nvPr>
        </p:nvSpPr>
        <p:spPr bwMode="auto">
          <a:xfrm>
            <a:off x="533181" y="2848769"/>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9" name="Google Shape;155;p38" hidden="0"/>
          <p:cNvSpPr>
            <a:spLocks noAdjustHandles="0" noChangeArrowheads="0"/>
          </p:cNvSpPr>
          <p:nvPr isPhoto="0" userDrawn="0">
            <p:ph type="body" idx="5" hasCustomPrompt="0"/>
          </p:nvPr>
        </p:nvSpPr>
        <p:spPr bwMode="auto">
          <a:xfrm>
            <a:off x="3289525" y="2848769"/>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10" name="Google Shape;156;p38" hidden="0"/>
          <p:cNvSpPr>
            <a:spLocks noAdjustHandles="0" noChangeArrowheads="0"/>
          </p:cNvSpPr>
          <p:nvPr isPhoto="0" userDrawn="0">
            <p:ph type="body" idx="6" hasCustomPrompt="0"/>
          </p:nvPr>
        </p:nvSpPr>
        <p:spPr bwMode="auto">
          <a:xfrm>
            <a:off x="6045869" y="2848769"/>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EXCELERATE slide content" preserve="0" showMasterPhAnim="0" userDrawn="1">
  <p:cSld name="EXCELERATE slide content">
    <p:spTree>
      <p:nvGrpSpPr>
        <p:cNvPr id="1" name="" hidden="0"/>
        <p:cNvGrpSpPr/>
        <p:nvPr isPhoto="0" userDrawn="0"/>
      </p:nvGrpSpPr>
      <p:grpSpPr bwMode="auto">
        <a:xfrm>
          <a:off x="0" y="0"/>
          <a:ext cx="0" cy="0"/>
          <a:chOff x="0" y="0"/>
          <a:chExt cx="0" cy="0"/>
        </a:xfrm>
      </p:grpSpPr>
      <p:pic>
        <p:nvPicPr>
          <p:cNvPr id="4" name="Google Shape;158;p39" descr="Excelerate_whitebackground.png" hidden="0"/>
          <p:cNvPicPr/>
          <p:nvPr isPhoto="0" userDrawn="0"/>
        </p:nvPicPr>
        <p:blipFill>
          <a:blip r:embed="rId2">
            <a:alphaModFix/>
          </a:blip>
          <a:srcRect l="0" t="0" r="0" b="0"/>
          <a:stretch/>
        </p:blipFill>
        <p:spPr bwMode="auto">
          <a:xfrm>
            <a:off x="6597271" y="4580771"/>
            <a:ext cx="1276960" cy="467738"/>
          </a:xfrm>
          <a:prstGeom prst="rect">
            <a:avLst/>
          </a:prstGeom>
          <a:noFill/>
          <a:ln>
            <a:noFill/>
          </a:ln>
        </p:spPr>
      </p:pic>
      <p:pic>
        <p:nvPicPr>
          <p:cNvPr id="5" name="Google Shape;159;p39" hidden="0"/>
          <p:cNvPicPr/>
          <p:nvPr isPhoto="0" userDrawn="0"/>
        </p:nvPicPr>
        <p:blipFill>
          <a:blip r:embed="rId3">
            <a:alphaModFix/>
          </a:blip>
          <a:srcRect l="0" t="0" r="0" b="0"/>
          <a:stretch/>
        </p:blipFill>
        <p:spPr bwMode="auto">
          <a:xfrm>
            <a:off x="7953608" y="4580771"/>
            <a:ext cx="739345" cy="467738"/>
          </a:xfrm>
          <a:prstGeom prst="rect">
            <a:avLst/>
          </a:prstGeom>
          <a:noFill/>
          <a:ln>
            <a:noFill/>
          </a:ln>
        </p:spPr>
      </p:pic>
      <p:sp>
        <p:nvSpPr>
          <p:cNvPr id="6" name="Google Shape;160;p39" hidden="0"/>
          <p:cNvSpPr>
            <a:spLocks noAdjustHandles="0" noChangeArrowheads="0"/>
          </p:cNvSpPr>
          <p:nvPr isPhoto="0" userDrawn="0">
            <p:ph type="body" idx="1" hasCustomPrompt="0"/>
          </p:nvPr>
        </p:nvSpPr>
        <p:spPr bwMode="auto">
          <a:xfrm>
            <a:off x="533400" y="786161"/>
            <a:ext cx="8153399" cy="36216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300"/>
              </a:spcBef>
              <a:spcAft>
                <a:spcPts val="0"/>
              </a:spcAft>
              <a:buSzPts val="1400"/>
              <a:buChar char="•"/>
              <a:defRPr/>
            </a:lvl1pPr>
            <a:lvl2pPr marL="914400" lvl="1" indent="-317500" algn="l">
              <a:lnSpc>
                <a:spcPct val="100000"/>
              </a:lnSpc>
              <a:spcBef>
                <a:spcPts val="500"/>
              </a:spcBef>
              <a:spcAft>
                <a:spcPts val="0"/>
              </a:spcAft>
              <a:buSzPts val="1400"/>
              <a:buChar char="•"/>
              <a:defRPr/>
            </a:lvl2pPr>
            <a:lvl3pPr marL="1371600" lvl="2" indent="-317500" algn="l">
              <a:lnSpc>
                <a:spcPct val="100000"/>
              </a:lnSpc>
              <a:spcBef>
                <a:spcPts val="500"/>
              </a:spcBef>
              <a:spcAft>
                <a:spcPts val="0"/>
              </a:spcAft>
              <a:buSzPts val="1400"/>
              <a:buChar char="•"/>
              <a:defRPr/>
            </a:lvl3pPr>
            <a:lvl4pPr marL="1828800" lvl="3" indent="-317500" algn="l">
              <a:lnSpc>
                <a:spcPct val="100000"/>
              </a:lnSpc>
              <a:spcBef>
                <a:spcPts val="500"/>
              </a:spcBef>
              <a:spcAft>
                <a:spcPts val="0"/>
              </a:spcAft>
              <a:buSzPts val="1400"/>
              <a:buChar char="•"/>
              <a:defRPr/>
            </a:lvl4pPr>
            <a:lvl5pPr marL="2286000" lvl="4" indent="-317500" algn="l">
              <a:lnSpc>
                <a:spcPct val="100000"/>
              </a:lnSpc>
              <a:spcBef>
                <a:spcPts val="500"/>
              </a:spcBef>
              <a:spcAft>
                <a:spcPts val="0"/>
              </a:spcAft>
              <a:buSzPts val="1400"/>
              <a:buChar char="•"/>
              <a:defRPr/>
            </a:lvl5pPr>
            <a:lvl6pPr marL="2743200" lvl="5" indent="-317500" algn="l">
              <a:lnSpc>
                <a:spcPct val="100000"/>
              </a:lnSpc>
              <a:spcBef>
                <a:spcPts val="500"/>
              </a:spcBef>
              <a:spcAft>
                <a:spcPts val="0"/>
              </a:spcAft>
              <a:buSzPts val="1400"/>
              <a:buChar char="•"/>
              <a:defRPr/>
            </a:lvl6pPr>
            <a:lvl7pPr marL="3200400" lvl="6" indent="-317500" algn="l">
              <a:lnSpc>
                <a:spcPct val="100000"/>
              </a:lnSpc>
              <a:spcBef>
                <a:spcPts val="300"/>
              </a:spcBef>
              <a:spcAft>
                <a:spcPts val="0"/>
              </a:spcAft>
              <a:buSzPts val="1400"/>
              <a:buChar char="•"/>
              <a:defRPr/>
            </a:lvl7pPr>
            <a:lvl8pPr marL="3657600" lvl="7" indent="-317500" algn="l">
              <a:lnSpc>
                <a:spcPct val="100000"/>
              </a:lnSpc>
              <a:spcBef>
                <a:spcPts val="300"/>
              </a:spcBef>
              <a:spcAft>
                <a:spcPts val="0"/>
              </a:spcAft>
              <a:buSzPts val="1400"/>
              <a:buChar char="•"/>
              <a:defRPr/>
            </a:lvl8pPr>
            <a:lvl9pPr marL="4114800" lvl="8" indent="-317500" algn="l">
              <a:lnSpc>
                <a:spcPct val="100000"/>
              </a:lnSpc>
              <a:spcBef>
                <a:spcPts val="300"/>
              </a:spcBef>
              <a:spcAft>
                <a:spcPts val="0"/>
              </a:spcAft>
              <a:buSzPts val="1400"/>
              <a:buChar char="•"/>
              <a:defRPr/>
            </a:lvl9pPr>
          </a:lstStyle>
          <a:p>
            <a:pPr>
              <a:defRPr/>
            </a:pPr>
            <a:endParaRPr/>
          </a:p>
        </p:txBody>
      </p:sp>
      <p:sp>
        <p:nvSpPr>
          <p:cNvPr id="7" name="Google Shape;161;p39" hidden="0"/>
          <p:cNvSpPr>
            <a:spLocks noAdjustHandles="0" noChangeArrowheads="0"/>
          </p:cNvSpPr>
          <p:nvPr isPhoto="0" userDrawn="0">
            <p:ph type="title" hasCustomPrompt="0"/>
          </p:nvPr>
        </p:nvSpPr>
        <p:spPr bwMode="auto">
          <a:xfrm>
            <a:off x="539552" y="249492"/>
            <a:ext cx="8153399" cy="43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8" name="Google Shape;162;p39" hidden="0"/>
          <p:cNvSpPr>
            <a:spLocks noAdjustHandles="0" noChangeArrowheads="0"/>
          </p:cNvSpPr>
          <p:nvPr isPhoto="0" userDrawn="0"/>
        </p:nvSpPr>
        <p:spPr bwMode="auto">
          <a:xfrm>
            <a:off x="3763350" y="4958775"/>
            <a:ext cx="1777800" cy="184800"/>
          </a:xfrm>
          <a:prstGeom prst="rect">
            <a:avLst/>
          </a:prstGeom>
          <a:noFill/>
          <a:ln>
            <a:noFill/>
          </a:ln>
        </p:spPr>
        <p:txBody>
          <a:bodyPr spcFirstLastPara="1" wrap="square" lIns="68575" tIns="34275" rIns="68575" bIns="34275" anchor="t" anchorCtr="0">
            <a:noAutofit/>
          </a:bodyPr>
          <a:lstStyle/>
          <a:p>
            <a:pPr marL="0" marR="0" lvl="0" indent="0" algn="l">
              <a:lnSpc>
                <a:spcPct val="100000"/>
              </a:lnSpc>
              <a:spcBef>
                <a:spcPts val="0"/>
              </a:spcBef>
              <a:spcAft>
                <a:spcPts val="0"/>
              </a:spcAft>
              <a:buClr>
                <a:srgbClr val="000000"/>
              </a:buClr>
              <a:buSzPts val="800"/>
              <a:buFont typeface="Arial"/>
              <a:buNone/>
              <a:defRPr/>
            </a:pPr>
            <a:r>
              <a:rPr lang="en-GB" sz="800" b="0" i="0" u="none" strike="noStrike" cap="none">
                <a:solidFill>
                  <a:srgbClr val="595959"/>
                </a:solidFill>
                <a:latin typeface="Corbel"/>
                <a:ea typeface="Corbel"/>
                <a:cs typeface="Corbel"/>
              </a:rPr>
              <a:t>FRM 17th June, Lisbon, Portugal       </a:t>
            </a:r>
            <a:fld id="{00000000-1234-1234-1234-123412341234}" type="slidenum">
              <a:rPr lang="en-GB" sz="800" b="0" i="0" u="none" strike="noStrike" cap="none">
                <a:solidFill>
                  <a:srgbClr val="595959"/>
                </a:solidFill>
                <a:latin typeface="Corbel"/>
                <a:ea typeface="Corbel"/>
                <a:cs typeface="Corbel"/>
              </a:rPr>
              <a:t>0</a:t>
            </a:fld>
            <a:endParaRPr sz="800" b="0" i="0" u="none" strike="noStrike" cap="none">
              <a:solidFill>
                <a:srgbClr val="595959"/>
              </a:solidFill>
              <a:latin typeface="Corbel"/>
              <a:ea typeface="Corbel"/>
              <a:cs typeface="Corbe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 2 columns" preserve="0" showMasterPhAnim="0" type="twoColTx" userDrawn="1">
  <p:cSld name="TITLE_AND_TWO_COLUMNS">
    <p:spTree>
      <p:nvGrpSpPr>
        <p:cNvPr id="1" name="" hidden="0"/>
        <p:cNvGrpSpPr/>
        <p:nvPr isPhoto="0" userDrawn="0"/>
      </p:nvGrpSpPr>
      <p:grpSpPr bwMode="auto">
        <a:xfrm>
          <a:off x="0" y="0"/>
          <a:ext cx="0" cy="0"/>
          <a:chOff x="0" y="0"/>
          <a:chExt cx="0" cy="0"/>
        </a:xfrm>
      </p:grpSpPr>
      <p:sp>
        <p:nvSpPr>
          <p:cNvPr id="4" name="Google Shape;164;p40" hidden="0"/>
          <p:cNvSpPr>
            <a:spLocks noAdjustHandles="0" noChangeArrowheads="0"/>
          </p:cNvSpPr>
          <p:nvPr isPhoto="0" userDrawn="0">
            <p:ph type="title" hasCustomPrompt="0"/>
          </p:nvPr>
        </p:nvSpPr>
        <p:spPr bwMode="auto">
          <a:xfrm>
            <a:off x="1842475" y="1197075"/>
            <a:ext cx="4406400" cy="621900"/>
          </a:xfrm>
          <a:prstGeom prst="rect">
            <a:avLst/>
          </a:prstGeom>
          <a:noFill/>
          <a:ln>
            <a:noFill/>
          </a:ln>
        </p:spPr>
        <p:txBody>
          <a:bodyPr spcFirstLastPara="1" wrap="square" lIns="68575" tIns="68575" rIns="68575" bIns="68575" anchor="b" anchorCtr="0">
            <a:noAutofit/>
          </a:bodyPr>
          <a:lstStyle>
            <a:lvl1pPr lvl="0" algn="l">
              <a:lnSpc>
                <a:spcPct val="90000"/>
              </a:lnSpc>
              <a:spcBef>
                <a:spcPts val="0"/>
              </a:spcBef>
              <a:spcAft>
                <a:spcPts val="0"/>
              </a:spcAft>
              <a:buClr>
                <a:schemeClr val="dk1"/>
              </a:buClr>
              <a:buSzPts val="1100"/>
              <a:buFont typeface="Roboto Light"/>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5" name="Google Shape;165;p40" hidden="0"/>
          <p:cNvSpPr>
            <a:spLocks noAdjustHandles="0" noChangeArrowheads="0"/>
          </p:cNvSpPr>
          <p:nvPr isPhoto="0" userDrawn="0">
            <p:ph type="body" idx="1" hasCustomPrompt="0"/>
          </p:nvPr>
        </p:nvSpPr>
        <p:spPr bwMode="auto">
          <a:xfrm>
            <a:off x="1842475" y="1818974"/>
            <a:ext cx="2172900" cy="3106800"/>
          </a:xfrm>
          <a:prstGeom prst="rect">
            <a:avLst/>
          </a:prstGeom>
          <a:noFill/>
          <a:ln>
            <a:noFill/>
          </a:ln>
        </p:spPr>
        <p:txBody>
          <a:bodyPr spcFirstLastPara="1" wrap="square" lIns="68575" tIns="68575" rIns="68575" bIns="68575" anchor="t" anchorCtr="0">
            <a:noAutofit/>
          </a:bodyPr>
          <a:lstStyle>
            <a:lvl1pPr marL="457200" lvl="0" indent="-298450" algn="l">
              <a:lnSpc>
                <a:spcPct val="90000"/>
              </a:lnSpc>
              <a:spcBef>
                <a:spcPts val="600"/>
              </a:spcBef>
              <a:spcAft>
                <a:spcPts val="0"/>
              </a:spcAft>
              <a:buClr>
                <a:schemeClr val="dk1"/>
              </a:buClr>
              <a:buSzPts val="1100"/>
              <a:buChar char="■"/>
              <a:defRPr sz="1400"/>
            </a:lvl1pPr>
            <a:lvl2pPr marL="914400" lvl="1" indent="-298450" algn="l">
              <a:lnSpc>
                <a:spcPct val="90000"/>
              </a:lnSpc>
              <a:spcBef>
                <a:spcPts val="0"/>
              </a:spcBef>
              <a:spcAft>
                <a:spcPts val="0"/>
              </a:spcAft>
              <a:buClr>
                <a:schemeClr val="dk1"/>
              </a:buClr>
              <a:buSzPts val="1100"/>
              <a:buChar char="□"/>
              <a:defRPr sz="1400"/>
            </a:lvl2pPr>
            <a:lvl3pPr marL="1371600" lvl="2" indent="-298450" algn="l">
              <a:lnSpc>
                <a:spcPct val="90000"/>
              </a:lnSpc>
              <a:spcBef>
                <a:spcPts val="0"/>
              </a:spcBef>
              <a:spcAft>
                <a:spcPts val="0"/>
              </a:spcAft>
              <a:buClr>
                <a:schemeClr val="dk1"/>
              </a:buClr>
              <a:buSzPts val="1100"/>
              <a:buChar char="▫"/>
              <a:defRPr sz="1400"/>
            </a:lvl3pPr>
            <a:lvl4pPr marL="1828800" lvl="3" indent="-298450" algn="l">
              <a:lnSpc>
                <a:spcPct val="90000"/>
              </a:lnSpc>
              <a:spcBef>
                <a:spcPts val="0"/>
              </a:spcBef>
              <a:spcAft>
                <a:spcPts val="0"/>
              </a:spcAft>
              <a:buClr>
                <a:schemeClr val="dk1"/>
              </a:buClr>
              <a:buSzPts val="1100"/>
              <a:buChar char="▫"/>
              <a:defRPr sz="1400"/>
            </a:lvl4pPr>
            <a:lvl5pPr marL="2286000" lvl="4" indent="-298450" algn="l">
              <a:lnSpc>
                <a:spcPct val="90000"/>
              </a:lnSpc>
              <a:spcBef>
                <a:spcPts val="0"/>
              </a:spcBef>
              <a:spcAft>
                <a:spcPts val="0"/>
              </a:spcAft>
              <a:buClr>
                <a:schemeClr val="dk1"/>
              </a:buClr>
              <a:buSzPts val="1100"/>
              <a:buChar char="○"/>
              <a:defRPr sz="1400"/>
            </a:lvl5pPr>
            <a:lvl6pPr marL="2743200" lvl="5" indent="-298450" algn="l">
              <a:lnSpc>
                <a:spcPct val="90000"/>
              </a:lnSpc>
              <a:spcBef>
                <a:spcPts val="0"/>
              </a:spcBef>
              <a:spcAft>
                <a:spcPts val="0"/>
              </a:spcAft>
              <a:buClr>
                <a:schemeClr val="dk1"/>
              </a:buClr>
              <a:buSzPts val="1100"/>
              <a:buChar char="■"/>
              <a:defRPr sz="1400"/>
            </a:lvl6pPr>
            <a:lvl7pPr marL="3200400" lvl="6" indent="-298450" algn="l">
              <a:lnSpc>
                <a:spcPct val="90000"/>
              </a:lnSpc>
              <a:spcBef>
                <a:spcPts val="0"/>
              </a:spcBef>
              <a:spcAft>
                <a:spcPts val="0"/>
              </a:spcAft>
              <a:buClr>
                <a:schemeClr val="dk1"/>
              </a:buClr>
              <a:buSzPts val="1100"/>
              <a:buChar char="●"/>
              <a:defRPr sz="1400"/>
            </a:lvl7pPr>
            <a:lvl8pPr marL="3657600" lvl="7" indent="-298450" algn="l">
              <a:lnSpc>
                <a:spcPct val="90000"/>
              </a:lnSpc>
              <a:spcBef>
                <a:spcPts val="0"/>
              </a:spcBef>
              <a:spcAft>
                <a:spcPts val="0"/>
              </a:spcAft>
              <a:buClr>
                <a:schemeClr val="dk1"/>
              </a:buClr>
              <a:buSzPts val="1100"/>
              <a:buChar char="○"/>
              <a:defRPr sz="1400"/>
            </a:lvl8pPr>
            <a:lvl9pPr marL="4114800" lvl="8" indent="-298450" algn="l">
              <a:lnSpc>
                <a:spcPct val="90000"/>
              </a:lnSpc>
              <a:spcBef>
                <a:spcPts val="0"/>
              </a:spcBef>
              <a:spcAft>
                <a:spcPts val="0"/>
              </a:spcAft>
              <a:buClr>
                <a:schemeClr val="dk1"/>
              </a:buClr>
              <a:buSzPts val="1100"/>
              <a:buChar char="■"/>
              <a:defRPr sz="1400"/>
            </a:lvl9pPr>
          </a:lstStyle>
          <a:p>
            <a:pPr>
              <a:defRPr/>
            </a:pPr>
            <a:endParaRPr/>
          </a:p>
        </p:txBody>
      </p:sp>
      <p:sp>
        <p:nvSpPr>
          <p:cNvPr id="6" name="Google Shape;166;p40" hidden="0"/>
          <p:cNvSpPr>
            <a:spLocks noAdjustHandles="0" noChangeArrowheads="0"/>
          </p:cNvSpPr>
          <p:nvPr isPhoto="0" userDrawn="0">
            <p:ph type="body" idx="2" hasCustomPrompt="0"/>
          </p:nvPr>
        </p:nvSpPr>
        <p:spPr bwMode="auto">
          <a:xfrm>
            <a:off x="4063136" y="1818974"/>
            <a:ext cx="2185800" cy="3106800"/>
          </a:xfrm>
          <a:prstGeom prst="rect">
            <a:avLst/>
          </a:prstGeom>
          <a:noFill/>
          <a:ln>
            <a:noFill/>
          </a:ln>
        </p:spPr>
        <p:txBody>
          <a:bodyPr spcFirstLastPara="1" wrap="square" lIns="68575" tIns="68575" rIns="68575" bIns="68575" anchor="t" anchorCtr="0">
            <a:noAutofit/>
          </a:bodyPr>
          <a:lstStyle>
            <a:lvl1pPr marL="457200" lvl="0" indent="-298450" algn="l">
              <a:lnSpc>
                <a:spcPct val="90000"/>
              </a:lnSpc>
              <a:spcBef>
                <a:spcPts val="600"/>
              </a:spcBef>
              <a:spcAft>
                <a:spcPts val="0"/>
              </a:spcAft>
              <a:buClr>
                <a:schemeClr val="dk1"/>
              </a:buClr>
              <a:buSzPts val="1100"/>
              <a:buChar char="■"/>
              <a:defRPr sz="1400"/>
            </a:lvl1pPr>
            <a:lvl2pPr marL="914400" lvl="1" indent="-298450" algn="l">
              <a:lnSpc>
                <a:spcPct val="90000"/>
              </a:lnSpc>
              <a:spcBef>
                <a:spcPts val="0"/>
              </a:spcBef>
              <a:spcAft>
                <a:spcPts val="0"/>
              </a:spcAft>
              <a:buClr>
                <a:schemeClr val="dk1"/>
              </a:buClr>
              <a:buSzPts val="1100"/>
              <a:buChar char="□"/>
              <a:defRPr sz="1400"/>
            </a:lvl2pPr>
            <a:lvl3pPr marL="1371600" lvl="2" indent="-298450" algn="l">
              <a:lnSpc>
                <a:spcPct val="90000"/>
              </a:lnSpc>
              <a:spcBef>
                <a:spcPts val="0"/>
              </a:spcBef>
              <a:spcAft>
                <a:spcPts val="0"/>
              </a:spcAft>
              <a:buClr>
                <a:schemeClr val="dk1"/>
              </a:buClr>
              <a:buSzPts val="1100"/>
              <a:buChar char="▫"/>
              <a:defRPr sz="1400"/>
            </a:lvl3pPr>
            <a:lvl4pPr marL="1828800" lvl="3" indent="-298450" algn="l">
              <a:lnSpc>
                <a:spcPct val="90000"/>
              </a:lnSpc>
              <a:spcBef>
                <a:spcPts val="0"/>
              </a:spcBef>
              <a:spcAft>
                <a:spcPts val="0"/>
              </a:spcAft>
              <a:buClr>
                <a:schemeClr val="dk1"/>
              </a:buClr>
              <a:buSzPts val="1100"/>
              <a:buChar char="▫"/>
              <a:defRPr sz="1400"/>
            </a:lvl4pPr>
            <a:lvl5pPr marL="2286000" lvl="4" indent="-298450" algn="l">
              <a:lnSpc>
                <a:spcPct val="90000"/>
              </a:lnSpc>
              <a:spcBef>
                <a:spcPts val="0"/>
              </a:spcBef>
              <a:spcAft>
                <a:spcPts val="0"/>
              </a:spcAft>
              <a:buClr>
                <a:schemeClr val="dk1"/>
              </a:buClr>
              <a:buSzPts val="1100"/>
              <a:buChar char="○"/>
              <a:defRPr sz="1400"/>
            </a:lvl5pPr>
            <a:lvl6pPr marL="2743200" lvl="5" indent="-298450" algn="l">
              <a:lnSpc>
                <a:spcPct val="90000"/>
              </a:lnSpc>
              <a:spcBef>
                <a:spcPts val="0"/>
              </a:spcBef>
              <a:spcAft>
                <a:spcPts val="0"/>
              </a:spcAft>
              <a:buClr>
                <a:schemeClr val="dk1"/>
              </a:buClr>
              <a:buSzPts val="1100"/>
              <a:buChar char="■"/>
              <a:defRPr sz="1400"/>
            </a:lvl6pPr>
            <a:lvl7pPr marL="3200400" lvl="6" indent="-298450" algn="l">
              <a:lnSpc>
                <a:spcPct val="90000"/>
              </a:lnSpc>
              <a:spcBef>
                <a:spcPts val="0"/>
              </a:spcBef>
              <a:spcAft>
                <a:spcPts val="0"/>
              </a:spcAft>
              <a:buClr>
                <a:schemeClr val="dk1"/>
              </a:buClr>
              <a:buSzPts val="1100"/>
              <a:buChar char="●"/>
              <a:defRPr sz="1400"/>
            </a:lvl7pPr>
            <a:lvl8pPr marL="3657600" lvl="7" indent="-298450" algn="l">
              <a:lnSpc>
                <a:spcPct val="90000"/>
              </a:lnSpc>
              <a:spcBef>
                <a:spcPts val="0"/>
              </a:spcBef>
              <a:spcAft>
                <a:spcPts val="0"/>
              </a:spcAft>
              <a:buClr>
                <a:schemeClr val="dk1"/>
              </a:buClr>
              <a:buSzPts val="1100"/>
              <a:buChar char="○"/>
              <a:defRPr sz="1400"/>
            </a:lvl8pPr>
            <a:lvl9pPr marL="4114800" lvl="8" indent="-298450" algn="l">
              <a:lnSpc>
                <a:spcPct val="90000"/>
              </a:lnSpc>
              <a:spcBef>
                <a:spcPts val="0"/>
              </a:spcBef>
              <a:spcAft>
                <a:spcPts val="0"/>
              </a:spcAft>
              <a:buClr>
                <a:schemeClr val="dk1"/>
              </a:buClr>
              <a:buSzPts val="1100"/>
              <a:buChar char="■"/>
              <a:defRPr sz="1400"/>
            </a:lvl9pPr>
          </a:lstStyle>
          <a:p>
            <a:pPr>
              <a:defRPr/>
            </a:pPr>
            <a:endParaRPr/>
          </a:p>
        </p:txBody>
      </p:sp>
      <p:sp>
        <p:nvSpPr>
          <p:cNvPr id="7" name="Google Shape;167;p40" hidden="0"/>
          <p:cNvSpPr>
            <a:spLocks noAdjustHandles="0" noChangeArrowheads="0"/>
          </p:cNvSpPr>
          <p:nvPr isPhoto="0" userDrawn="0">
            <p:ph type="sldNum" idx="12" hasCustomPrompt="0"/>
          </p:nvPr>
        </p:nvSpPr>
        <p:spPr bwMode="auto">
          <a:xfrm>
            <a:off x="1" y="4624800"/>
            <a:ext cx="518700" cy="518700"/>
          </a:xfrm>
          <a:prstGeom prst="rect">
            <a:avLst/>
          </a:prstGeom>
          <a:noFill/>
          <a:ln>
            <a:noFill/>
          </a:ln>
        </p:spPr>
        <p:txBody>
          <a:bodyPr spcFirstLastPara="1" wrap="square" lIns="68575" tIns="68575" rIns="68575" bIns="68575" anchor="ctr" anchorCtr="0">
            <a:noAutofit/>
          </a:bodyPr>
          <a:lstStyle>
            <a:lvl1pPr marL="0" marR="0" lvl="0" indent="0" algn="ctr">
              <a:lnSpc>
                <a:spcPct val="100000"/>
              </a:lnSpc>
              <a:spcBef>
                <a:spcPts val="0"/>
              </a:spcBef>
              <a:spcAft>
                <a:spcPts val="0"/>
              </a:spcAft>
              <a:buClr>
                <a:srgbClr val="FFFFFF"/>
              </a:buClr>
              <a:buSzPts val="1000"/>
              <a:buFont typeface="Roboto"/>
              <a:buNone/>
              <a:defRPr sz="1000" b="0" i="0" u="none" strike="noStrike" cap="none">
                <a:solidFill>
                  <a:srgbClr val="FFFFFF"/>
                </a:solidFill>
                <a:latin typeface="Roboto"/>
                <a:ea typeface="Roboto"/>
                <a:cs typeface="Roboto"/>
              </a:defRPr>
            </a:lvl1pPr>
            <a:lvl2pPr marL="0" marR="0" lvl="1" indent="0" algn="ctr">
              <a:lnSpc>
                <a:spcPct val="100000"/>
              </a:lnSpc>
              <a:spcBef>
                <a:spcPts val="0"/>
              </a:spcBef>
              <a:spcAft>
                <a:spcPts val="0"/>
              </a:spcAft>
              <a:buClr>
                <a:srgbClr val="FFFFFF"/>
              </a:buClr>
              <a:buSzPts val="1000"/>
              <a:buFont typeface="Roboto"/>
              <a:buNone/>
              <a:defRPr sz="1000" b="0" i="0" u="none" strike="noStrike" cap="none">
                <a:solidFill>
                  <a:srgbClr val="FFFFFF"/>
                </a:solidFill>
                <a:latin typeface="Roboto"/>
                <a:ea typeface="Roboto"/>
                <a:cs typeface="Roboto"/>
              </a:defRPr>
            </a:lvl2pPr>
            <a:lvl3pPr marL="0" marR="0" lvl="2" indent="0" algn="ctr">
              <a:lnSpc>
                <a:spcPct val="100000"/>
              </a:lnSpc>
              <a:spcBef>
                <a:spcPts val="0"/>
              </a:spcBef>
              <a:spcAft>
                <a:spcPts val="0"/>
              </a:spcAft>
              <a:buClr>
                <a:srgbClr val="FFFFFF"/>
              </a:buClr>
              <a:buSzPts val="1000"/>
              <a:buFont typeface="Roboto"/>
              <a:buNone/>
              <a:defRPr sz="1000" b="0" i="0" u="none" strike="noStrike" cap="none">
                <a:solidFill>
                  <a:srgbClr val="FFFFFF"/>
                </a:solidFill>
                <a:latin typeface="Roboto"/>
                <a:ea typeface="Roboto"/>
                <a:cs typeface="Roboto"/>
              </a:defRPr>
            </a:lvl3pPr>
            <a:lvl4pPr marL="0" marR="0" lvl="3" indent="0" algn="ctr">
              <a:lnSpc>
                <a:spcPct val="100000"/>
              </a:lnSpc>
              <a:spcBef>
                <a:spcPts val="0"/>
              </a:spcBef>
              <a:spcAft>
                <a:spcPts val="0"/>
              </a:spcAft>
              <a:buClr>
                <a:srgbClr val="FFFFFF"/>
              </a:buClr>
              <a:buSzPts val="1000"/>
              <a:buFont typeface="Roboto"/>
              <a:buNone/>
              <a:defRPr sz="1000" b="0" i="0" u="none" strike="noStrike" cap="none">
                <a:solidFill>
                  <a:srgbClr val="FFFFFF"/>
                </a:solidFill>
                <a:latin typeface="Roboto"/>
                <a:ea typeface="Roboto"/>
                <a:cs typeface="Roboto"/>
              </a:defRPr>
            </a:lvl4pPr>
            <a:lvl5pPr marL="0" marR="0" lvl="4" indent="0" algn="ctr">
              <a:lnSpc>
                <a:spcPct val="100000"/>
              </a:lnSpc>
              <a:spcBef>
                <a:spcPts val="0"/>
              </a:spcBef>
              <a:spcAft>
                <a:spcPts val="0"/>
              </a:spcAft>
              <a:buClr>
                <a:srgbClr val="FFFFFF"/>
              </a:buClr>
              <a:buSzPts val="1000"/>
              <a:buFont typeface="Roboto"/>
              <a:buNone/>
              <a:defRPr sz="1000" b="0" i="0" u="none" strike="noStrike" cap="none">
                <a:solidFill>
                  <a:srgbClr val="FFFFFF"/>
                </a:solidFill>
                <a:latin typeface="Roboto"/>
                <a:ea typeface="Roboto"/>
                <a:cs typeface="Roboto"/>
              </a:defRPr>
            </a:lvl5pPr>
            <a:lvl6pPr marL="0" marR="0" lvl="5" indent="0" algn="ctr">
              <a:lnSpc>
                <a:spcPct val="100000"/>
              </a:lnSpc>
              <a:spcBef>
                <a:spcPts val="0"/>
              </a:spcBef>
              <a:spcAft>
                <a:spcPts val="0"/>
              </a:spcAft>
              <a:buClr>
                <a:srgbClr val="FFFFFF"/>
              </a:buClr>
              <a:buSzPts val="1000"/>
              <a:buFont typeface="Roboto"/>
              <a:buNone/>
              <a:defRPr sz="1000" b="0" i="0" u="none" strike="noStrike" cap="none">
                <a:solidFill>
                  <a:srgbClr val="FFFFFF"/>
                </a:solidFill>
                <a:latin typeface="Roboto"/>
                <a:ea typeface="Roboto"/>
                <a:cs typeface="Roboto"/>
              </a:defRPr>
            </a:lvl6pPr>
            <a:lvl7pPr marL="0" marR="0" lvl="6" indent="0" algn="ctr">
              <a:lnSpc>
                <a:spcPct val="100000"/>
              </a:lnSpc>
              <a:spcBef>
                <a:spcPts val="0"/>
              </a:spcBef>
              <a:spcAft>
                <a:spcPts val="0"/>
              </a:spcAft>
              <a:buClr>
                <a:srgbClr val="FFFFFF"/>
              </a:buClr>
              <a:buSzPts val="1000"/>
              <a:buFont typeface="Roboto"/>
              <a:buNone/>
              <a:defRPr sz="1000" b="0" i="0" u="none" strike="noStrike" cap="none">
                <a:solidFill>
                  <a:srgbClr val="FFFFFF"/>
                </a:solidFill>
                <a:latin typeface="Roboto"/>
                <a:ea typeface="Roboto"/>
                <a:cs typeface="Roboto"/>
              </a:defRPr>
            </a:lvl7pPr>
            <a:lvl8pPr marL="0" marR="0" lvl="7" indent="0" algn="ctr">
              <a:lnSpc>
                <a:spcPct val="100000"/>
              </a:lnSpc>
              <a:spcBef>
                <a:spcPts val="0"/>
              </a:spcBef>
              <a:spcAft>
                <a:spcPts val="0"/>
              </a:spcAft>
              <a:buClr>
                <a:srgbClr val="FFFFFF"/>
              </a:buClr>
              <a:buSzPts val="1000"/>
              <a:buFont typeface="Roboto"/>
              <a:buNone/>
              <a:defRPr sz="1000" b="0" i="0" u="none" strike="noStrike" cap="none">
                <a:solidFill>
                  <a:srgbClr val="FFFFFF"/>
                </a:solidFill>
                <a:latin typeface="Roboto"/>
                <a:ea typeface="Roboto"/>
                <a:cs typeface="Roboto"/>
              </a:defRPr>
            </a:lvl8pPr>
            <a:lvl9pPr marL="0" marR="0" lvl="8" indent="0" algn="ctr">
              <a:lnSpc>
                <a:spcPct val="100000"/>
              </a:lnSpc>
              <a:spcBef>
                <a:spcPts val="0"/>
              </a:spcBef>
              <a:spcAft>
                <a:spcPts val="0"/>
              </a:spcAft>
              <a:buClr>
                <a:srgbClr val="FFFFFF"/>
              </a:buClr>
              <a:buSzPts val="1000"/>
              <a:buFont typeface="Roboto"/>
              <a:buNone/>
              <a:defRPr sz="1000" b="0" i="0" u="none" strike="noStrike" cap="none">
                <a:solidFill>
                  <a:srgbClr val="FFFFFF"/>
                </a:solidFill>
                <a:latin typeface="Roboto"/>
                <a:ea typeface="Roboto"/>
                <a:cs typeface="Roboto"/>
              </a:defRPr>
            </a:lvl9pPr>
          </a:lstStyle>
          <a:p>
            <a:pPr marL="0" lvl="0" indent="0" algn="ctr">
              <a:spcBef>
                <a:spcPts val="0"/>
              </a:spcBef>
              <a:spcAft>
                <a:spcPts val="0"/>
              </a:spcAft>
              <a:buNone/>
              <a:defRPr/>
            </a:pPr>
            <a:fld id="{00000000-1234-1234-1234-123412341234}" type="slidenum">
              <a:rPr lang="en-GB"/>
              <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_light" preserve="0" showMasterPhAnim="0" userDrawn="1">
  <p:cSld name="Title_light">
    <p:bg>
      <p:bgPr shadeToTitle="0">
        <a:solidFill>
          <a:schemeClr val="lt1"/>
        </a:solidFill>
      </p:bgPr>
    </p:bg>
    <p:spTree>
      <p:nvGrpSpPr>
        <p:cNvPr id="1" name="" hidden="0"/>
        <p:cNvGrpSpPr/>
        <p:nvPr isPhoto="0" userDrawn="0"/>
      </p:nvGrpSpPr>
      <p:grpSpPr bwMode="auto">
        <a:xfrm>
          <a:off x="0" y="0"/>
          <a:ext cx="0" cy="0"/>
          <a:chOff x="0" y="0"/>
          <a:chExt cx="0" cy="0"/>
        </a:xfrm>
      </p:grpSpPr>
      <p:sp>
        <p:nvSpPr>
          <p:cNvPr id="4" name="Google Shape;169;p41" hidden="0"/>
          <p:cNvSpPr>
            <a:spLocks noAdjustHandles="0" noChangeArrowheads="0"/>
          </p:cNvSpPr>
          <p:nvPr isPhoto="0" userDrawn="0">
            <p:ph type="title" hasCustomPrompt="0"/>
          </p:nvPr>
        </p:nvSpPr>
        <p:spPr bwMode="auto">
          <a:xfrm>
            <a:off x="574861" y="662941"/>
            <a:ext cx="7886700" cy="632400"/>
          </a:xfrm>
          <a:prstGeom prst="rect">
            <a:avLst/>
          </a:prstGeom>
          <a:noFill/>
          <a:ln>
            <a:noFill/>
          </a:ln>
        </p:spPr>
        <p:txBody>
          <a:bodyPr spcFirstLastPara="1" wrap="square" lIns="68575" tIns="34275" rIns="68575" bIns="34275" anchor="b" anchorCtr="0">
            <a:noAutofit/>
          </a:bodyPr>
          <a:lstStyle>
            <a:lvl1pPr marR="0" lvl="0" algn="l">
              <a:lnSpc>
                <a:spcPct val="90000"/>
              </a:lnSpc>
              <a:spcBef>
                <a:spcPts val="0"/>
              </a:spcBef>
              <a:spcAft>
                <a:spcPts val="0"/>
              </a:spcAft>
              <a:buClr>
                <a:srgbClr val="0088FF"/>
              </a:buClr>
              <a:buSzPts val="3300"/>
              <a:buFont typeface="Ubuntu"/>
              <a:buNone/>
              <a:defRPr sz="3300" b="1" i="0" u="none" strike="noStrike" cap="none">
                <a:solidFill>
                  <a:srgbClr val="0088FF"/>
                </a:solidFill>
                <a:latin typeface="Ubuntu"/>
                <a:ea typeface="Ubuntu"/>
                <a:cs typeface="Ubuntu"/>
              </a:defRPr>
            </a:lvl1pPr>
            <a:lvl2pPr lvl="1">
              <a:spcBef>
                <a:spcPts val="0"/>
              </a:spcBef>
              <a:spcAft>
                <a:spcPts val="0"/>
              </a:spcAft>
              <a:buSzPts val="1000"/>
              <a:buNone/>
              <a:defRPr sz="1400"/>
            </a:lvl2pPr>
            <a:lvl3pPr lvl="2">
              <a:spcBef>
                <a:spcPts val="0"/>
              </a:spcBef>
              <a:spcAft>
                <a:spcPts val="0"/>
              </a:spcAft>
              <a:buSzPts val="1000"/>
              <a:buNone/>
              <a:defRPr sz="1400"/>
            </a:lvl3pPr>
            <a:lvl4pPr lvl="3">
              <a:spcBef>
                <a:spcPts val="0"/>
              </a:spcBef>
              <a:spcAft>
                <a:spcPts val="0"/>
              </a:spcAft>
              <a:buSzPts val="1000"/>
              <a:buNone/>
              <a:defRPr sz="1400"/>
            </a:lvl4pPr>
            <a:lvl5pPr lvl="4">
              <a:spcBef>
                <a:spcPts val="0"/>
              </a:spcBef>
              <a:spcAft>
                <a:spcPts val="0"/>
              </a:spcAft>
              <a:buSzPts val="1000"/>
              <a:buNone/>
              <a:defRPr sz="1400"/>
            </a:lvl5pPr>
            <a:lvl6pPr lvl="5">
              <a:spcBef>
                <a:spcPts val="0"/>
              </a:spcBef>
              <a:spcAft>
                <a:spcPts val="0"/>
              </a:spcAft>
              <a:buSzPts val="1000"/>
              <a:buNone/>
              <a:defRPr sz="1400"/>
            </a:lvl6pPr>
            <a:lvl7pPr lvl="6">
              <a:spcBef>
                <a:spcPts val="0"/>
              </a:spcBef>
              <a:spcAft>
                <a:spcPts val="0"/>
              </a:spcAft>
              <a:buSzPts val="1000"/>
              <a:buNone/>
              <a:defRPr sz="1400"/>
            </a:lvl7pPr>
            <a:lvl8pPr lvl="7">
              <a:spcBef>
                <a:spcPts val="0"/>
              </a:spcBef>
              <a:spcAft>
                <a:spcPts val="0"/>
              </a:spcAft>
              <a:buSzPts val="1000"/>
              <a:buNone/>
              <a:defRPr sz="1400"/>
            </a:lvl8pPr>
            <a:lvl9pPr lvl="8">
              <a:spcBef>
                <a:spcPts val="0"/>
              </a:spcBef>
              <a:spcAft>
                <a:spcPts val="0"/>
              </a:spcAft>
              <a:buSzPts val="1000"/>
              <a:buNone/>
              <a:defRPr sz="1400"/>
            </a:lvl9pPr>
          </a:lstStyle>
          <a:p>
            <a:pPr>
              <a:defRPr/>
            </a:pPr>
            <a:endParaRPr/>
          </a:p>
        </p:txBody>
      </p:sp>
      <p:sp>
        <p:nvSpPr>
          <p:cNvPr id="5" name="Google Shape;170;p41" hidden="0"/>
          <p:cNvSpPr>
            <a:spLocks noAdjustHandles="0" noChangeArrowheads="0"/>
          </p:cNvSpPr>
          <p:nvPr isPhoto="0" userDrawn="0">
            <p:ph type="body" idx="1" hasCustomPrompt="0"/>
          </p:nvPr>
        </p:nvSpPr>
        <p:spPr bwMode="auto">
          <a:xfrm>
            <a:off x="575072" y="1410891"/>
            <a:ext cx="7886700" cy="2868300"/>
          </a:xfrm>
          <a:prstGeom prst="rect">
            <a:avLst/>
          </a:prstGeom>
          <a:noFill/>
          <a:ln>
            <a:noFill/>
          </a:ln>
        </p:spPr>
        <p:txBody>
          <a:bodyPr spcFirstLastPara="1" wrap="square" lIns="68575" tIns="34275" rIns="68575" bIns="34275" anchor="t" anchorCtr="0">
            <a:noAutofit/>
          </a:bodyPr>
          <a:lstStyle>
            <a:lvl1pPr marL="457200" marR="0" lvl="0" indent="-228600" algn="l">
              <a:lnSpc>
                <a:spcPct val="90000"/>
              </a:lnSpc>
              <a:spcBef>
                <a:spcPts val="800"/>
              </a:spcBef>
              <a:spcAft>
                <a:spcPts val="0"/>
              </a:spcAft>
              <a:buClr>
                <a:srgbClr val="3A3838"/>
              </a:buClr>
              <a:buSzPts val="2100"/>
              <a:buFont typeface="Arial"/>
              <a:buNone/>
              <a:defRPr sz="2100" b="0" i="0" u="none" strike="noStrike" cap="none">
                <a:solidFill>
                  <a:srgbClr val="3A3838"/>
                </a:solidFill>
                <a:latin typeface="Consolas"/>
                <a:ea typeface="Consolas"/>
                <a:cs typeface="Consolas"/>
              </a:defRPr>
            </a:lvl1pPr>
            <a:lvl2pPr marL="914400" marR="0" lvl="1" indent="-342900" algn="l">
              <a:lnSpc>
                <a:spcPct val="90000"/>
              </a:lnSpc>
              <a:spcBef>
                <a:spcPts val="400"/>
              </a:spcBef>
              <a:spcAft>
                <a:spcPts val="0"/>
              </a:spcAft>
              <a:buClr>
                <a:srgbClr val="3A3838"/>
              </a:buClr>
              <a:buSzPts val="1800"/>
              <a:buFont typeface="Arial"/>
              <a:buChar char="•"/>
              <a:defRPr sz="1800" b="0" i="0" u="none" strike="noStrike" cap="none">
                <a:solidFill>
                  <a:srgbClr val="3A3838"/>
                </a:solidFill>
                <a:latin typeface="Consolas"/>
                <a:ea typeface="Consolas"/>
                <a:cs typeface="Consolas"/>
              </a:defRPr>
            </a:lvl2pPr>
            <a:lvl3pPr marL="1371600" marR="0" lvl="2" indent="-323850" algn="l">
              <a:lnSpc>
                <a:spcPct val="90000"/>
              </a:lnSpc>
              <a:spcBef>
                <a:spcPts val="400"/>
              </a:spcBef>
              <a:spcAft>
                <a:spcPts val="0"/>
              </a:spcAft>
              <a:buClr>
                <a:srgbClr val="3A3838"/>
              </a:buClr>
              <a:buSzPts val="1500"/>
              <a:buFont typeface="Arial"/>
              <a:buChar char="•"/>
              <a:defRPr sz="1500" b="0" i="0" u="none" strike="noStrike" cap="none">
                <a:solidFill>
                  <a:srgbClr val="3A3838"/>
                </a:solidFill>
                <a:latin typeface="Consolas"/>
                <a:ea typeface="Consolas"/>
                <a:cs typeface="Consolas"/>
              </a:defRPr>
            </a:lvl3pPr>
            <a:lvl4pPr marL="1828800" marR="0" lvl="3" indent="-317500" algn="l">
              <a:lnSpc>
                <a:spcPct val="90000"/>
              </a:lnSpc>
              <a:spcBef>
                <a:spcPts val="400"/>
              </a:spcBef>
              <a:spcAft>
                <a:spcPts val="0"/>
              </a:spcAft>
              <a:buClr>
                <a:srgbClr val="3A3838"/>
              </a:buClr>
              <a:buSzPts val="1400"/>
              <a:buFont typeface="Arial"/>
              <a:buChar char="•"/>
              <a:defRPr sz="1400" b="0" i="0" u="none" strike="noStrike" cap="none">
                <a:solidFill>
                  <a:srgbClr val="3A3838"/>
                </a:solidFill>
                <a:latin typeface="Consolas"/>
                <a:ea typeface="Consolas"/>
                <a:cs typeface="Consolas"/>
              </a:defRPr>
            </a:lvl4pPr>
            <a:lvl5pPr marL="2286000" marR="0" lvl="4" indent="-317500" algn="l">
              <a:lnSpc>
                <a:spcPct val="90000"/>
              </a:lnSpc>
              <a:spcBef>
                <a:spcPts val="400"/>
              </a:spcBef>
              <a:spcAft>
                <a:spcPts val="0"/>
              </a:spcAft>
              <a:buClr>
                <a:srgbClr val="3A3838"/>
              </a:buClr>
              <a:buSzPts val="1400"/>
              <a:buFont typeface="Arial"/>
              <a:buChar char="•"/>
              <a:defRPr sz="1400" b="0" i="0" u="none" strike="noStrike" cap="none">
                <a:solidFill>
                  <a:srgbClr val="3A3838"/>
                </a:solidFill>
                <a:latin typeface="Consolas"/>
                <a:ea typeface="Consolas"/>
                <a:cs typeface="Consolas"/>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9pPr>
          </a:lstStyle>
          <a:p>
            <a:pPr>
              <a:defRPr/>
            </a:pPr>
            <a:endParaRPr/>
          </a:p>
        </p:txBody>
      </p:sp>
      <p:sp>
        <p:nvSpPr>
          <p:cNvPr id="6" name="Google Shape;171;p41" hidden="0"/>
          <p:cNvSpPr>
            <a:spLocks noAdjustHandles="0" noChangeArrowheads="0"/>
          </p:cNvSpPr>
          <p:nvPr isPhoto="0" userDrawn="0"/>
        </p:nvSpPr>
        <p:spPr bwMode="auto">
          <a:xfrm>
            <a:off x="7985760" y="182936"/>
            <a:ext cx="1074900" cy="346200"/>
          </a:xfrm>
          <a:prstGeom prst="rect">
            <a:avLst/>
          </a:prstGeom>
          <a:noFill/>
          <a:ln>
            <a:noFill/>
          </a:ln>
        </p:spPr>
        <p:txBody>
          <a:bodyPr spcFirstLastPara="1" wrap="square" lIns="68575" tIns="34275" rIns="68575" bIns="34275" anchor="ctr" anchorCtr="0">
            <a:noAutofit/>
          </a:bodyPr>
          <a:lstStyle/>
          <a:p>
            <a:pPr marL="0" marR="0" lvl="0" indent="0" algn="r">
              <a:spcBef>
                <a:spcPts val="0"/>
              </a:spcBef>
              <a:spcAft>
                <a:spcPts val="0"/>
              </a:spcAft>
              <a:buNone/>
              <a:defRPr/>
            </a:pPr>
            <a:r>
              <a:rPr lang="en-GB" sz="1200" b="1" i="0" baseline="30000">
                <a:solidFill>
                  <a:srgbClr val="0088FF"/>
                </a:solidFill>
                <a:latin typeface="Ubuntu"/>
                <a:ea typeface="Ubuntu"/>
                <a:cs typeface="Ubuntu"/>
              </a:rPr>
              <a:t>&lt;</a:t>
            </a:r>
            <a:fld id="{00000000-1234-1234-1234-123412341234}" type="slidenum">
              <a:rPr lang="en-GB" sz="1800" b="1" i="0">
                <a:solidFill>
                  <a:srgbClr val="0088FF"/>
                </a:solidFill>
                <a:latin typeface="Ubuntu"/>
                <a:ea typeface="Ubuntu"/>
                <a:cs typeface="Ubuntu"/>
              </a:rPr>
              <a:t>0</a:t>
            </a:fld>
            <a:r>
              <a:rPr lang="en-GB" sz="1200" b="1" i="0" baseline="30000">
                <a:solidFill>
                  <a:srgbClr val="0088FF"/>
                </a:solidFill>
                <a:latin typeface="Ubuntu"/>
                <a:ea typeface="Ubuntu"/>
                <a:cs typeface="Ubuntu"/>
              </a:rPr>
              <a:t>/&gt;</a:t>
            </a:r>
            <a:endParaRPr sz="1800" b="1" i="0" baseline="30000">
              <a:solidFill>
                <a:srgbClr val="0088FF"/>
              </a:solidFill>
              <a:latin typeface="Ubuntu"/>
              <a:ea typeface="Ubuntu"/>
              <a:cs typeface="Ubuntu"/>
            </a:endParaRPr>
          </a:p>
        </p:txBody>
      </p:sp>
      <p:sp>
        <p:nvSpPr>
          <p:cNvPr id="7" name="Google Shape;172;p41" hidden="0"/>
          <p:cNvSpPr>
            <a:spLocks noAdjustHandles="0" noChangeArrowheads="0"/>
          </p:cNvSpPr>
          <p:nvPr isPhoto="0" userDrawn="0"/>
        </p:nvSpPr>
        <p:spPr bwMode="auto">
          <a:xfrm>
            <a:off x="166134" y="4798980"/>
            <a:ext cx="1028400" cy="207600"/>
          </a:xfrm>
          <a:prstGeom prst="rect">
            <a:avLst/>
          </a:prstGeom>
          <a:noFill/>
          <a:ln>
            <a:noFill/>
          </a:ln>
        </p:spPr>
        <p:txBody>
          <a:bodyPr spcFirstLastPara="1" wrap="square" lIns="68575" tIns="34275" rIns="68575" bIns="34275" anchor="t" anchorCtr="0">
            <a:noAutofit/>
          </a:bodyPr>
          <a:lstStyle/>
          <a:p>
            <a:pPr marL="0" marR="0" lvl="0" indent="0" algn="l">
              <a:spcBef>
                <a:spcPts val="0"/>
              </a:spcBef>
              <a:spcAft>
                <a:spcPts val="0"/>
              </a:spcAft>
              <a:buNone/>
              <a:defRPr/>
            </a:pPr>
            <a:r>
              <a:rPr lang="en-GB" sz="900" b="1">
                <a:solidFill>
                  <a:srgbClr val="0088FF"/>
                </a:solidFill>
                <a:latin typeface="Ubuntu"/>
                <a:ea typeface="Ubuntu"/>
                <a:cs typeface="Ubuntu"/>
              </a:rPr>
              <a:t>#BioHackEU20 </a:t>
            </a:r>
            <a:r>
              <a:rPr lang="en-GB" sz="900" b="1">
                <a:solidFill>
                  <a:schemeClr val="accent4"/>
                </a:solidFill>
                <a:latin typeface="Ubuntu"/>
                <a:ea typeface="Ubuntu"/>
                <a:cs typeface="Ubuntu"/>
              </a:rPr>
              <a:t>{</a:t>
            </a:r>
            <a:endParaRPr sz="1100"/>
          </a:p>
        </p:txBody>
      </p:sp>
      <p:pic>
        <p:nvPicPr>
          <p:cNvPr id="8" name="Google Shape;173;p41" hidden="0"/>
          <p:cNvPicPr/>
          <p:nvPr isPhoto="0" userDrawn="0"/>
        </p:nvPicPr>
        <p:blipFill>
          <a:blip r:embed="rId2">
            <a:alphaModFix/>
          </a:blip>
          <a:srcRect l="0" t="0" r="0" b="0"/>
          <a:stretch/>
        </p:blipFill>
        <p:spPr bwMode="auto">
          <a:xfrm>
            <a:off x="7985760" y="4569368"/>
            <a:ext cx="459225" cy="459225"/>
          </a:xfrm>
          <a:prstGeom prst="rect">
            <a:avLst/>
          </a:prstGeom>
          <a:noFill/>
          <a:ln>
            <a:noFill/>
          </a:ln>
        </p:spPr>
      </p:pic>
      <p:pic>
        <p:nvPicPr>
          <p:cNvPr id="9" name="Google Shape;174;p41" descr="A picture containing logo&#10;&#10;Description automatically generated" hidden="0"/>
          <p:cNvPicPr/>
          <p:nvPr isPhoto="0" userDrawn="0"/>
        </p:nvPicPr>
        <p:blipFill>
          <a:blip r:embed="rId3">
            <a:alphaModFix/>
          </a:blip>
          <a:srcRect l="0" t="0" r="0" b="0"/>
          <a:stretch/>
        </p:blipFill>
        <p:spPr bwMode="auto">
          <a:xfrm>
            <a:off x="8500446" y="4612670"/>
            <a:ext cx="477420" cy="36168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Slide" preserve="0" showMasterPhAnim="0" type="blank" userDrawn="1">
  <p:cSld name="BLANK">
    <p:spTree>
      <p:nvGrpSpPr>
        <p:cNvPr id="1" name="" hidden="0"/>
        <p:cNvGrpSpPr/>
        <p:nvPr isPhoto="0" userDrawn="0"/>
      </p:nvGrpSpPr>
      <p:grpSpPr bwMode="auto">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type="tx" userDrawn="1">
  <p:cSld name="TITLE_AND_BODY">
    <p:spTree>
      <p:nvGrpSpPr>
        <p:cNvPr id="1" name="" hidden="0"/>
        <p:cNvGrpSpPr/>
        <p:nvPr isPhoto="0" userDrawn="0"/>
      </p:nvGrpSpPr>
      <p:grpSpPr bwMode="auto">
        <a:xfrm>
          <a:off x="0" y="0"/>
          <a:ext cx="0" cy="0"/>
          <a:chOff x="0" y="0"/>
          <a:chExt cx="0" cy="0"/>
        </a:xfrm>
      </p:grpSpPr>
      <p:sp>
        <p:nvSpPr>
          <p:cNvPr id="4" name="Google Shape;182;p44"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83;p44" hidden="0"/>
          <p:cNvSpPr>
            <a:spLocks noAdjustHandles="0" noChangeArrowheads="0"/>
          </p:cNvSpPr>
          <p:nvPr isPhoto="0" userDrawn="0">
            <p:ph type="subTitle" idx="1" hasCustomPrompt="0"/>
          </p:nvPr>
        </p:nvSpPr>
        <p:spPr bwMode="auto">
          <a:xfrm>
            <a:off x="533181" y="1143990"/>
            <a:ext cx="8152137" cy="326349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Content" preserve="0" showMasterPhAnim="0" type="obj" userDrawn="1">
  <p:cSld name="OBJECT">
    <p:spTree>
      <p:nvGrpSpPr>
        <p:cNvPr id="1" name="" hidden="0"/>
        <p:cNvGrpSpPr/>
        <p:nvPr isPhoto="0" userDrawn="0"/>
      </p:nvGrpSpPr>
      <p:grpSpPr bwMode="auto">
        <a:xfrm>
          <a:off x="0" y="0"/>
          <a:ext cx="0" cy="0"/>
          <a:chOff x="0" y="0"/>
          <a:chExt cx="0" cy="0"/>
        </a:xfrm>
      </p:grpSpPr>
      <p:sp>
        <p:nvSpPr>
          <p:cNvPr id="4" name="Google Shape;62;p16"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63;p16" hidden="0"/>
          <p:cNvSpPr>
            <a:spLocks noAdjustHandles="0" noChangeArrowheads="0"/>
          </p:cNvSpPr>
          <p:nvPr isPhoto="0" userDrawn="0">
            <p:ph type="body" idx="1" hasCustomPrompt="0"/>
          </p:nvPr>
        </p:nvSpPr>
        <p:spPr bwMode="auto">
          <a:xfrm>
            <a:off x="533181" y="1143990"/>
            <a:ext cx="8152137"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Content" preserve="0" showMasterPhAnim="0" type="obj" userDrawn="1">
  <p:cSld name="OBJECT">
    <p:spTree>
      <p:nvGrpSpPr>
        <p:cNvPr id="1" name="" hidden="0"/>
        <p:cNvGrpSpPr/>
        <p:nvPr isPhoto="0" userDrawn="0"/>
      </p:nvGrpSpPr>
      <p:grpSpPr bwMode="auto">
        <a:xfrm>
          <a:off x="0" y="0"/>
          <a:ext cx="0" cy="0"/>
          <a:chOff x="0" y="0"/>
          <a:chExt cx="0" cy="0"/>
        </a:xfrm>
      </p:grpSpPr>
      <p:sp>
        <p:nvSpPr>
          <p:cNvPr id="4" name="Google Shape;185;p45"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86;p45" hidden="0"/>
          <p:cNvSpPr>
            <a:spLocks noAdjustHandles="0" noChangeArrowheads="0"/>
          </p:cNvSpPr>
          <p:nvPr isPhoto="0" userDrawn="0">
            <p:ph type="body" idx="1" hasCustomPrompt="0"/>
          </p:nvPr>
        </p:nvSpPr>
        <p:spPr bwMode="auto">
          <a:xfrm>
            <a:off x="533181" y="1143990"/>
            <a:ext cx="8152137"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2 Content" preserve="0" showMasterPhAnim="0" type="twoObj" userDrawn="1">
  <p:cSld name="TWO_OBJECTS">
    <p:spTree>
      <p:nvGrpSpPr>
        <p:cNvPr id="1" name="" hidden="0"/>
        <p:cNvGrpSpPr/>
        <p:nvPr isPhoto="0" userDrawn="0"/>
      </p:nvGrpSpPr>
      <p:grpSpPr bwMode="auto">
        <a:xfrm>
          <a:off x="0" y="0"/>
          <a:ext cx="0" cy="0"/>
          <a:chOff x="0" y="0"/>
          <a:chExt cx="0" cy="0"/>
        </a:xfrm>
      </p:grpSpPr>
      <p:sp>
        <p:nvSpPr>
          <p:cNvPr id="4" name="Google Shape;188;p46"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89;p46" hidden="0"/>
          <p:cNvSpPr>
            <a:spLocks noAdjustHandles="0" noChangeArrowheads="0"/>
          </p:cNvSpPr>
          <p:nvPr isPhoto="0" userDrawn="0">
            <p:ph type="body" idx="1" hasCustomPrompt="0"/>
          </p:nvPr>
        </p:nvSpPr>
        <p:spPr bwMode="auto">
          <a:xfrm>
            <a:off x="53318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190;p46" hidden="0"/>
          <p:cNvSpPr>
            <a:spLocks noAdjustHandles="0" noChangeArrowheads="0"/>
          </p:cNvSpPr>
          <p:nvPr isPhoto="0" userDrawn="0">
            <p:ph type="body" idx="2" hasCustomPrompt="0"/>
          </p:nvPr>
        </p:nvSpPr>
        <p:spPr bwMode="auto">
          <a:xfrm>
            <a:off x="471062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type="titleOnly" userDrawn="1">
  <p:cSld name="TITLE_ONLY">
    <p:spTree>
      <p:nvGrpSpPr>
        <p:cNvPr id="1" name="" hidden="0"/>
        <p:cNvGrpSpPr/>
        <p:nvPr isPhoto="0" userDrawn="0"/>
      </p:nvGrpSpPr>
      <p:grpSpPr bwMode="auto">
        <a:xfrm>
          <a:off x="0" y="0"/>
          <a:ext cx="0" cy="0"/>
          <a:chOff x="0" y="0"/>
          <a:chExt cx="0" cy="0"/>
        </a:xfrm>
      </p:grpSpPr>
      <p:sp>
        <p:nvSpPr>
          <p:cNvPr id="4" name="Google Shape;192;p47"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entered Text" preserve="0" showMasterPhAnim="0" type="objOnly" userDrawn="1">
  <p:cSld name="OBJECT_ONLY">
    <p:spTree>
      <p:nvGrpSpPr>
        <p:cNvPr id="1" name="" hidden="0"/>
        <p:cNvGrpSpPr/>
        <p:nvPr isPhoto="0" userDrawn="0"/>
      </p:nvGrpSpPr>
      <p:grpSpPr bwMode="auto">
        <a:xfrm>
          <a:off x="0" y="0"/>
          <a:ext cx="0" cy="0"/>
          <a:chOff x="0" y="0"/>
          <a:chExt cx="0" cy="0"/>
        </a:xfrm>
      </p:grpSpPr>
      <p:sp>
        <p:nvSpPr>
          <p:cNvPr id="4" name="Google Shape;194;p48" hidden="0"/>
          <p:cNvSpPr>
            <a:spLocks noAdjustHandles="0" noChangeArrowheads="0"/>
          </p:cNvSpPr>
          <p:nvPr isPhoto="0" userDrawn="0">
            <p:ph type="subTitle" idx="1" hasCustomPrompt="0"/>
          </p:nvPr>
        </p:nvSpPr>
        <p:spPr bwMode="auto">
          <a:xfrm>
            <a:off x="539120" y="250020"/>
            <a:ext cx="8152137" cy="1750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2 Content and Content" preserve="0" showMasterPhAnim="0" type="twoObjAndObj" userDrawn="1">
  <p:cSld name="TWO_OBJECTS_AND_OBJECT">
    <p:spTree>
      <p:nvGrpSpPr>
        <p:cNvPr id="1" name="" hidden="0"/>
        <p:cNvGrpSpPr/>
        <p:nvPr isPhoto="0" userDrawn="0"/>
      </p:nvGrpSpPr>
      <p:grpSpPr bwMode="auto">
        <a:xfrm>
          <a:off x="0" y="0"/>
          <a:ext cx="0" cy="0"/>
          <a:chOff x="0" y="0"/>
          <a:chExt cx="0" cy="0"/>
        </a:xfrm>
      </p:grpSpPr>
      <p:sp>
        <p:nvSpPr>
          <p:cNvPr id="4" name="Google Shape;196;p49"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197;p49" hidden="0"/>
          <p:cNvSpPr>
            <a:spLocks noAdjustHandles="0" noChangeArrowheads="0"/>
          </p:cNvSpPr>
          <p:nvPr isPhoto="0" userDrawn="0">
            <p:ph type="body" idx="1" hasCustomPrompt="0"/>
          </p:nvPr>
        </p:nvSpPr>
        <p:spPr bwMode="auto">
          <a:xfrm>
            <a:off x="53318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198;p49" hidden="0"/>
          <p:cNvSpPr>
            <a:spLocks noAdjustHandles="0" noChangeArrowheads="0"/>
          </p:cNvSpPr>
          <p:nvPr isPhoto="0" userDrawn="0">
            <p:ph type="body" idx="2" hasCustomPrompt="0"/>
          </p:nvPr>
        </p:nvSpPr>
        <p:spPr bwMode="auto">
          <a:xfrm>
            <a:off x="471062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199;p49" hidden="0"/>
          <p:cNvSpPr>
            <a:spLocks noAdjustHandles="0" noChangeArrowheads="0"/>
          </p:cNvSpPr>
          <p:nvPr isPhoto="0" userDrawn="0">
            <p:ph type="body" idx="3" hasCustomPrompt="0"/>
          </p:nvPr>
        </p:nvSpPr>
        <p:spPr bwMode="auto">
          <a:xfrm>
            <a:off x="53318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Content and 2 Content" preserve="0" showMasterPhAnim="0" type="objAndTwoObj" userDrawn="1">
  <p:cSld name="OBJECT_AND_TWO_OBJECTS">
    <p:spTree>
      <p:nvGrpSpPr>
        <p:cNvPr id="1" name="" hidden="0"/>
        <p:cNvGrpSpPr/>
        <p:nvPr isPhoto="0" userDrawn="0"/>
      </p:nvGrpSpPr>
      <p:grpSpPr bwMode="auto">
        <a:xfrm>
          <a:off x="0" y="0"/>
          <a:ext cx="0" cy="0"/>
          <a:chOff x="0" y="0"/>
          <a:chExt cx="0" cy="0"/>
        </a:xfrm>
      </p:grpSpPr>
      <p:sp>
        <p:nvSpPr>
          <p:cNvPr id="4" name="Google Shape;201;p50"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202;p50" hidden="0"/>
          <p:cNvSpPr>
            <a:spLocks noAdjustHandles="0" noChangeArrowheads="0"/>
          </p:cNvSpPr>
          <p:nvPr isPhoto="0" userDrawn="0">
            <p:ph type="body" idx="1" hasCustomPrompt="0"/>
          </p:nvPr>
        </p:nvSpPr>
        <p:spPr bwMode="auto">
          <a:xfrm>
            <a:off x="53318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203;p50" hidden="0"/>
          <p:cNvSpPr>
            <a:spLocks noAdjustHandles="0" noChangeArrowheads="0"/>
          </p:cNvSpPr>
          <p:nvPr isPhoto="0" userDrawn="0">
            <p:ph type="body" idx="2" hasCustomPrompt="0"/>
          </p:nvPr>
        </p:nvSpPr>
        <p:spPr bwMode="auto">
          <a:xfrm>
            <a:off x="471062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204;p50" hidden="0"/>
          <p:cNvSpPr>
            <a:spLocks noAdjustHandles="0" noChangeArrowheads="0"/>
          </p:cNvSpPr>
          <p:nvPr isPhoto="0" userDrawn="0">
            <p:ph type="body" idx="3" hasCustomPrompt="0"/>
          </p:nvPr>
        </p:nvSpPr>
        <p:spPr bwMode="auto">
          <a:xfrm>
            <a:off x="471062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2 Content over Content" preserve="0" showMasterPhAnim="0" type="twoObjOverTx" userDrawn="1">
  <p:cSld name="TWO_OBJECTS_OVER_TEXT">
    <p:spTree>
      <p:nvGrpSpPr>
        <p:cNvPr id="1" name="" hidden="0"/>
        <p:cNvGrpSpPr/>
        <p:nvPr isPhoto="0" userDrawn="0"/>
      </p:nvGrpSpPr>
      <p:grpSpPr bwMode="auto">
        <a:xfrm>
          <a:off x="0" y="0"/>
          <a:ext cx="0" cy="0"/>
          <a:chOff x="0" y="0"/>
          <a:chExt cx="0" cy="0"/>
        </a:xfrm>
      </p:grpSpPr>
      <p:sp>
        <p:nvSpPr>
          <p:cNvPr id="4" name="Google Shape;206;p51"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207;p51" hidden="0"/>
          <p:cNvSpPr>
            <a:spLocks noAdjustHandles="0" noChangeArrowheads="0"/>
          </p:cNvSpPr>
          <p:nvPr isPhoto="0" userDrawn="0">
            <p:ph type="body" idx="1" hasCustomPrompt="0"/>
          </p:nvPr>
        </p:nvSpPr>
        <p:spPr bwMode="auto">
          <a:xfrm>
            <a:off x="53318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208;p51" hidden="0"/>
          <p:cNvSpPr>
            <a:spLocks noAdjustHandles="0" noChangeArrowheads="0"/>
          </p:cNvSpPr>
          <p:nvPr isPhoto="0" userDrawn="0">
            <p:ph type="body" idx="2" hasCustomPrompt="0"/>
          </p:nvPr>
        </p:nvSpPr>
        <p:spPr bwMode="auto">
          <a:xfrm>
            <a:off x="471062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209;p51" hidden="0"/>
          <p:cNvSpPr>
            <a:spLocks noAdjustHandles="0" noChangeArrowheads="0"/>
          </p:cNvSpPr>
          <p:nvPr isPhoto="0" userDrawn="0">
            <p:ph type="body" idx="3" hasCustomPrompt="0"/>
          </p:nvPr>
        </p:nvSpPr>
        <p:spPr bwMode="auto">
          <a:xfrm>
            <a:off x="533181" y="2848769"/>
            <a:ext cx="8152137"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Content over Content" preserve="0" showMasterPhAnim="0" type="objOverTx" userDrawn="1">
  <p:cSld name="OBJECT_OVER_TEXT">
    <p:spTree>
      <p:nvGrpSpPr>
        <p:cNvPr id="1" name="" hidden="0"/>
        <p:cNvGrpSpPr/>
        <p:nvPr isPhoto="0" userDrawn="0"/>
      </p:nvGrpSpPr>
      <p:grpSpPr bwMode="auto">
        <a:xfrm>
          <a:off x="0" y="0"/>
          <a:ext cx="0" cy="0"/>
          <a:chOff x="0" y="0"/>
          <a:chExt cx="0" cy="0"/>
        </a:xfrm>
      </p:grpSpPr>
      <p:sp>
        <p:nvSpPr>
          <p:cNvPr id="4" name="Google Shape;211;p52"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212;p52" hidden="0"/>
          <p:cNvSpPr>
            <a:spLocks noAdjustHandles="0" noChangeArrowheads="0"/>
          </p:cNvSpPr>
          <p:nvPr isPhoto="0" userDrawn="0">
            <p:ph type="body" idx="1" hasCustomPrompt="0"/>
          </p:nvPr>
        </p:nvSpPr>
        <p:spPr bwMode="auto">
          <a:xfrm>
            <a:off x="533181" y="1143990"/>
            <a:ext cx="8152137"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213;p52" hidden="0"/>
          <p:cNvSpPr>
            <a:spLocks noAdjustHandles="0" noChangeArrowheads="0"/>
          </p:cNvSpPr>
          <p:nvPr isPhoto="0" userDrawn="0">
            <p:ph type="body" idx="2" hasCustomPrompt="0"/>
          </p:nvPr>
        </p:nvSpPr>
        <p:spPr bwMode="auto">
          <a:xfrm>
            <a:off x="533181" y="2848769"/>
            <a:ext cx="8152137"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4 Content" preserve="0" showMasterPhAnim="0" type="fourObj" userDrawn="1">
  <p:cSld name="FOUR_OBJECTS">
    <p:spTree>
      <p:nvGrpSpPr>
        <p:cNvPr id="1" name="" hidden="0"/>
        <p:cNvGrpSpPr/>
        <p:nvPr isPhoto="0" userDrawn="0"/>
      </p:nvGrpSpPr>
      <p:grpSpPr bwMode="auto">
        <a:xfrm>
          <a:off x="0" y="0"/>
          <a:ext cx="0" cy="0"/>
          <a:chOff x="0" y="0"/>
          <a:chExt cx="0" cy="0"/>
        </a:xfrm>
      </p:grpSpPr>
      <p:sp>
        <p:nvSpPr>
          <p:cNvPr id="4" name="Google Shape;215;p53"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216;p53" hidden="0"/>
          <p:cNvSpPr>
            <a:spLocks noAdjustHandles="0" noChangeArrowheads="0"/>
          </p:cNvSpPr>
          <p:nvPr isPhoto="0" userDrawn="0">
            <p:ph type="body" idx="1" hasCustomPrompt="0"/>
          </p:nvPr>
        </p:nvSpPr>
        <p:spPr bwMode="auto">
          <a:xfrm>
            <a:off x="53318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217;p53" hidden="0"/>
          <p:cNvSpPr>
            <a:spLocks noAdjustHandles="0" noChangeArrowheads="0"/>
          </p:cNvSpPr>
          <p:nvPr isPhoto="0" userDrawn="0">
            <p:ph type="body" idx="2" hasCustomPrompt="0"/>
          </p:nvPr>
        </p:nvSpPr>
        <p:spPr bwMode="auto">
          <a:xfrm>
            <a:off x="471062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218;p53" hidden="0"/>
          <p:cNvSpPr>
            <a:spLocks noAdjustHandles="0" noChangeArrowheads="0"/>
          </p:cNvSpPr>
          <p:nvPr isPhoto="0" userDrawn="0">
            <p:ph type="body" idx="3" hasCustomPrompt="0"/>
          </p:nvPr>
        </p:nvSpPr>
        <p:spPr bwMode="auto">
          <a:xfrm>
            <a:off x="53318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8" name="Google Shape;219;p53" hidden="0"/>
          <p:cNvSpPr>
            <a:spLocks noAdjustHandles="0" noChangeArrowheads="0"/>
          </p:cNvSpPr>
          <p:nvPr isPhoto="0" userDrawn="0">
            <p:ph type="body" idx="4" hasCustomPrompt="0"/>
          </p:nvPr>
        </p:nvSpPr>
        <p:spPr bwMode="auto">
          <a:xfrm>
            <a:off x="471062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6 Content" preserve="0" showMasterPhAnim="0" userDrawn="1">
  <p:cSld name="Title, 6 Content">
    <p:spTree>
      <p:nvGrpSpPr>
        <p:cNvPr id="1" name="" hidden="0"/>
        <p:cNvGrpSpPr/>
        <p:nvPr isPhoto="0" userDrawn="0"/>
      </p:nvGrpSpPr>
      <p:grpSpPr bwMode="auto">
        <a:xfrm>
          <a:off x="0" y="0"/>
          <a:ext cx="0" cy="0"/>
          <a:chOff x="0" y="0"/>
          <a:chExt cx="0" cy="0"/>
        </a:xfrm>
      </p:grpSpPr>
      <p:sp>
        <p:nvSpPr>
          <p:cNvPr id="4" name="Google Shape;221;p54"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222;p54" hidden="0"/>
          <p:cNvSpPr>
            <a:spLocks noAdjustHandles="0" noChangeArrowheads="0"/>
          </p:cNvSpPr>
          <p:nvPr isPhoto="0" userDrawn="0">
            <p:ph type="body" idx="1" hasCustomPrompt="0"/>
          </p:nvPr>
        </p:nvSpPr>
        <p:spPr bwMode="auto">
          <a:xfrm>
            <a:off x="533181" y="1143990"/>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223;p54" hidden="0"/>
          <p:cNvSpPr>
            <a:spLocks noAdjustHandles="0" noChangeArrowheads="0"/>
          </p:cNvSpPr>
          <p:nvPr isPhoto="0" userDrawn="0">
            <p:ph type="body" idx="2" hasCustomPrompt="0"/>
          </p:nvPr>
        </p:nvSpPr>
        <p:spPr bwMode="auto">
          <a:xfrm>
            <a:off x="3289525" y="1143990"/>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224;p54" hidden="0"/>
          <p:cNvSpPr>
            <a:spLocks noAdjustHandles="0" noChangeArrowheads="0"/>
          </p:cNvSpPr>
          <p:nvPr isPhoto="0" userDrawn="0">
            <p:ph type="body" idx="3" hasCustomPrompt="0"/>
          </p:nvPr>
        </p:nvSpPr>
        <p:spPr bwMode="auto">
          <a:xfrm>
            <a:off x="6045869" y="1143990"/>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8" name="Google Shape;225;p54" hidden="0"/>
          <p:cNvSpPr>
            <a:spLocks noAdjustHandles="0" noChangeArrowheads="0"/>
          </p:cNvSpPr>
          <p:nvPr isPhoto="0" userDrawn="0">
            <p:ph type="body" idx="4" hasCustomPrompt="0"/>
          </p:nvPr>
        </p:nvSpPr>
        <p:spPr bwMode="auto">
          <a:xfrm>
            <a:off x="533181" y="2848769"/>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9" name="Google Shape;226;p54" hidden="0"/>
          <p:cNvSpPr>
            <a:spLocks noAdjustHandles="0" noChangeArrowheads="0"/>
          </p:cNvSpPr>
          <p:nvPr isPhoto="0" userDrawn="0">
            <p:ph type="body" idx="5" hasCustomPrompt="0"/>
          </p:nvPr>
        </p:nvSpPr>
        <p:spPr bwMode="auto">
          <a:xfrm>
            <a:off x="3289525" y="2848769"/>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10" name="Google Shape;227;p54" hidden="0"/>
          <p:cNvSpPr>
            <a:spLocks noAdjustHandles="0" noChangeArrowheads="0"/>
          </p:cNvSpPr>
          <p:nvPr isPhoto="0" userDrawn="0">
            <p:ph type="body" idx="6" hasCustomPrompt="0"/>
          </p:nvPr>
        </p:nvSpPr>
        <p:spPr bwMode="auto">
          <a:xfrm>
            <a:off x="6045869" y="2848769"/>
            <a:ext cx="2624871"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2 Content" preserve="0" showMasterPhAnim="0" type="twoObj" userDrawn="1">
  <p:cSld name="TWO_OBJECTS">
    <p:spTree>
      <p:nvGrpSpPr>
        <p:cNvPr id="1" name="" hidden="0"/>
        <p:cNvGrpSpPr/>
        <p:nvPr isPhoto="0" userDrawn="0"/>
      </p:nvGrpSpPr>
      <p:grpSpPr bwMode="auto">
        <a:xfrm>
          <a:off x="0" y="0"/>
          <a:ext cx="0" cy="0"/>
          <a:chOff x="0" y="0"/>
          <a:chExt cx="0" cy="0"/>
        </a:xfrm>
      </p:grpSpPr>
      <p:sp>
        <p:nvSpPr>
          <p:cNvPr id="4" name="Google Shape;65;p17"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66;p17" hidden="0"/>
          <p:cNvSpPr>
            <a:spLocks noAdjustHandles="0" noChangeArrowheads="0"/>
          </p:cNvSpPr>
          <p:nvPr isPhoto="0" userDrawn="0">
            <p:ph type="body" idx="1" hasCustomPrompt="0"/>
          </p:nvPr>
        </p:nvSpPr>
        <p:spPr bwMode="auto">
          <a:xfrm>
            <a:off x="53318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67;p17" hidden="0"/>
          <p:cNvSpPr>
            <a:spLocks noAdjustHandles="0" noChangeArrowheads="0"/>
          </p:cNvSpPr>
          <p:nvPr isPhoto="0" userDrawn="0">
            <p:ph type="body" idx="2" hasCustomPrompt="0"/>
          </p:nvPr>
        </p:nvSpPr>
        <p:spPr bwMode="auto">
          <a:xfrm>
            <a:off x="471062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type="titleOnly" userDrawn="1">
  <p:cSld name="TITLE_ONLY">
    <p:spTree>
      <p:nvGrpSpPr>
        <p:cNvPr id="1" name="" hidden="0"/>
        <p:cNvGrpSpPr/>
        <p:nvPr isPhoto="0" userDrawn="0"/>
      </p:nvGrpSpPr>
      <p:grpSpPr bwMode="auto">
        <a:xfrm>
          <a:off x="0" y="0"/>
          <a:ext cx="0" cy="0"/>
          <a:chOff x="0" y="0"/>
          <a:chExt cx="0" cy="0"/>
        </a:xfrm>
      </p:grpSpPr>
      <p:sp>
        <p:nvSpPr>
          <p:cNvPr id="4" name="Google Shape;69;p18"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entered Text" preserve="0" showMasterPhAnim="0" type="objOnly" userDrawn="1">
  <p:cSld name="OBJECT_ONLY">
    <p:spTree>
      <p:nvGrpSpPr>
        <p:cNvPr id="1" name="" hidden="0"/>
        <p:cNvGrpSpPr/>
        <p:nvPr isPhoto="0" userDrawn="0"/>
      </p:nvGrpSpPr>
      <p:grpSpPr bwMode="auto">
        <a:xfrm>
          <a:off x="0" y="0"/>
          <a:ext cx="0" cy="0"/>
          <a:chOff x="0" y="0"/>
          <a:chExt cx="0" cy="0"/>
        </a:xfrm>
      </p:grpSpPr>
      <p:sp>
        <p:nvSpPr>
          <p:cNvPr id="4" name="Google Shape;71;p19" hidden="0"/>
          <p:cNvSpPr>
            <a:spLocks noAdjustHandles="0" noChangeArrowheads="0"/>
          </p:cNvSpPr>
          <p:nvPr isPhoto="0" userDrawn="0">
            <p:ph type="subTitle" idx="1" hasCustomPrompt="0"/>
          </p:nvPr>
        </p:nvSpPr>
        <p:spPr bwMode="auto">
          <a:xfrm>
            <a:off x="539120" y="250020"/>
            <a:ext cx="8152137" cy="17506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2 Content and Content" preserve="0" showMasterPhAnim="0" type="twoObjAndObj" userDrawn="1">
  <p:cSld name="TWO_OBJECTS_AND_OBJECT">
    <p:spTree>
      <p:nvGrpSpPr>
        <p:cNvPr id="1" name="" hidden="0"/>
        <p:cNvGrpSpPr/>
        <p:nvPr isPhoto="0" userDrawn="0"/>
      </p:nvGrpSpPr>
      <p:grpSpPr bwMode="auto">
        <a:xfrm>
          <a:off x="0" y="0"/>
          <a:ext cx="0" cy="0"/>
          <a:chOff x="0" y="0"/>
          <a:chExt cx="0" cy="0"/>
        </a:xfrm>
      </p:grpSpPr>
      <p:sp>
        <p:nvSpPr>
          <p:cNvPr id="4" name="Google Shape;73;p20"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74;p20" hidden="0"/>
          <p:cNvSpPr>
            <a:spLocks noAdjustHandles="0" noChangeArrowheads="0"/>
          </p:cNvSpPr>
          <p:nvPr isPhoto="0" userDrawn="0">
            <p:ph type="body" idx="1" hasCustomPrompt="0"/>
          </p:nvPr>
        </p:nvSpPr>
        <p:spPr bwMode="auto">
          <a:xfrm>
            <a:off x="53318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75;p20" hidden="0"/>
          <p:cNvSpPr>
            <a:spLocks noAdjustHandles="0" noChangeArrowheads="0"/>
          </p:cNvSpPr>
          <p:nvPr isPhoto="0" userDrawn="0">
            <p:ph type="body" idx="2" hasCustomPrompt="0"/>
          </p:nvPr>
        </p:nvSpPr>
        <p:spPr bwMode="auto">
          <a:xfrm>
            <a:off x="471062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76;p20" hidden="0"/>
          <p:cNvSpPr>
            <a:spLocks noAdjustHandles="0" noChangeArrowheads="0"/>
          </p:cNvSpPr>
          <p:nvPr isPhoto="0" userDrawn="0">
            <p:ph type="body" idx="3" hasCustomPrompt="0"/>
          </p:nvPr>
        </p:nvSpPr>
        <p:spPr bwMode="auto">
          <a:xfrm>
            <a:off x="53318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Content and 2 Content" preserve="0" showMasterPhAnim="0" type="objAndTwoObj" userDrawn="1">
  <p:cSld name="OBJECT_AND_TWO_OBJECTS">
    <p:spTree>
      <p:nvGrpSpPr>
        <p:cNvPr id="1" name="" hidden="0"/>
        <p:cNvGrpSpPr/>
        <p:nvPr isPhoto="0" userDrawn="0"/>
      </p:nvGrpSpPr>
      <p:grpSpPr bwMode="auto">
        <a:xfrm>
          <a:off x="0" y="0"/>
          <a:ext cx="0" cy="0"/>
          <a:chOff x="0" y="0"/>
          <a:chExt cx="0" cy="0"/>
        </a:xfrm>
      </p:grpSpPr>
      <p:sp>
        <p:nvSpPr>
          <p:cNvPr id="4" name="Google Shape;78;p21"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79;p21" hidden="0"/>
          <p:cNvSpPr>
            <a:spLocks noAdjustHandles="0" noChangeArrowheads="0"/>
          </p:cNvSpPr>
          <p:nvPr isPhoto="0" userDrawn="0">
            <p:ph type="body" idx="1" hasCustomPrompt="0"/>
          </p:nvPr>
        </p:nvSpPr>
        <p:spPr bwMode="auto">
          <a:xfrm>
            <a:off x="533181" y="1143990"/>
            <a:ext cx="3978206" cy="326349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80;p21" hidden="0"/>
          <p:cNvSpPr>
            <a:spLocks noAdjustHandles="0" noChangeArrowheads="0"/>
          </p:cNvSpPr>
          <p:nvPr isPhoto="0" userDrawn="0">
            <p:ph type="body" idx="2" hasCustomPrompt="0"/>
          </p:nvPr>
        </p:nvSpPr>
        <p:spPr bwMode="auto">
          <a:xfrm>
            <a:off x="471062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81;p21" hidden="0"/>
          <p:cNvSpPr>
            <a:spLocks noAdjustHandles="0" noChangeArrowheads="0"/>
          </p:cNvSpPr>
          <p:nvPr isPhoto="0" userDrawn="0">
            <p:ph type="body" idx="3" hasCustomPrompt="0"/>
          </p:nvPr>
        </p:nvSpPr>
        <p:spPr bwMode="auto">
          <a:xfrm>
            <a:off x="4710621" y="2848769"/>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2 Content over Content" preserve="0" showMasterPhAnim="0" type="twoObjOverTx" userDrawn="1">
  <p:cSld name="TWO_OBJECTS_OVER_TEXT">
    <p:spTree>
      <p:nvGrpSpPr>
        <p:cNvPr id="1" name="" hidden="0"/>
        <p:cNvGrpSpPr/>
        <p:nvPr isPhoto="0" userDrawn="0"/>
      </p:nvGrpSpPr>
      <p:grpSpPr bwMode="auto">
        <a:xfrm>
          <a:off x="0" y="0"/>
          <a:ext cx="0" cy="0"/>
          <a:chOff x="0" y="0"/>
          <a:chExt cx="0" cy="0"/>
        </a:xfrm>
      </p:grpSpPr>
      <p:sp>
        <p:nvSpPr>
          <p:cNvPr id="4" name="Google Shape;83;p22"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endParaRPr/>
          </a:p>
        </p:txBody>
      </p:sp>
      <p:sp>
        <p:nvSpPr>
          <p:cNvPr id="5" name="Google Shape;84;p22" hidden="0"/>
          <p:cNvSpPr>
            <a:spLocks noAdjustHandles="0" noChangeArrowheads="0"/>
          </p:cNvSpPr>
          <p:nvPr isPhoto="0" userDrawn="0">
            <p:ph type="body" idx="1" hasCustomPrompt="0"/>
          </p:nvPr>
        </p:nvSpPr>
        <p:spPr bwMode="auto">
          <a:xfrm>
            <a:off x="53318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6" name="Google Shape;85;p22" hidden="0"/>
          <p:cNvSpPr>
            <a:spLocks noAdjustHandles="0" noChangeArrowheads="0"/>
          </p:cNvSpPr>
          <p:nvPr isPhoto="0" userDrawn="0">
            <p:ph type="body" idx="2" hasCustomPrompt="0"/>
          </p:nvPr>
        </p:nvSpPr>
        <p:spPr bwMode="auto">
          <a:xfrm>
            <a:off x="4710621" y="1143990"/>
            <a:ext cx="3978206"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
        <p:nvSpPr>
          <p:cNvPr id="7" name="Google Shape;86;p22" hidden="0"/>
          <p:cNvSpPr>
            <a:spLocks noAdjustHandles="0" noChangeArrowheads="0"/>
          </p:cNvSpPr>
          <p:nvPr isPhoto="0" userDrawn="0">
            <p:ph type="body" idx="3" hasCustomPrompt="0"/>
          </p:nvPr>
        </p:nvSpPr>
        <p:spPr bwMode="auto">
          <a:xfrm>
            <a:off x="533181" y="2848769"/>
            <a:ext cx="8152137" cy="155655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000"/>
              <a:buNone/>
              <a:defRPr/>
            </a:lvl1pPr>
            <a:lvl2pPr marL="914400" lvl="1" indent="-228600" algn="l">
              <a:spcBef>
                <a:spcPts val="0"/>
              </a:spcBef>
              <a:spcAft>
                <a:spcPts val="0"/>
              </a:spcAft>
              <a:buSzPts val="1000"/>
              <a:buNone/>
              <a:defRPr/>
            </a:lvl2pPr>
            <a:lvl3pPr marL="1371600" lvl="2" indent="-228600" algn="l">
              <a:spcBef>
                <a:spcPts val="0"/>
              </a:spcBef>
              <a:spcAft>
                <a:spcPts val="0"/>
              </a:spcAft>
              <a:buSzPts val="1000"/>
              <a:buNone/>
              <a:defRPr/>
            </a:lvl3pPr>
            <a:lvl4pPr marL="1828800" lvl="3" indent="-228600" algn="l">
              <a:spcBef>
                <a:spcPts val="0"/>
              </a:spcBef>
              <a:spcAft>
                <a:spcPts val="0"/>
              </a:spcAft>
              <a:buSzPts val="1000"/>
              <a:buNone/>
              <a:defRPr/>
            </a:lvl4pPr>
            <a:lvl5pPr marL="2286000" lvl="4" indent="-228600" algn="l">
              <a:spcBef>
                <a:spcPts val="0"/>
              </a:spcBef>
              <a:spcAft>
                <a:spcPts val="0"/>
              </a:spcAft>
              <a:buSzPts val="1000"/>
              <a:buNone/>
              <a:defRPr/>
            </a:lvl5pPr>
            <a:lvl6pPr marL="2743200" lvl="5" indent="-228600" algn="l">
              <a:spcBef>
                <a:spcPts val="0"/>
              </a:spcBef>
              <a:spcAft>
                <a:spcPts val="0"/>
              </a:spcAft>
              <a:buSzPts val="1000"/>
              <a:buNone/>
              <a:defRPr/>
            </a:lvl6pPr>
            <a:lvl7pPr marL="3200400" lvl="6" indent="-228600" algn="l">
              <a:spcBef>
                <a:spcPts val="0"/>
              </a:spcBef>
              <a:spcAft>
                <a:spcPts val="0"/>
              </a:spcAft>
              <a:buSzPts val="1000"/>
              <a:buNone/>
              <a:defRPr/>
            </a:lvl7pPr>
            <a:lvl8pPr marL="3657600" lvl="7" indent="-228600" algn="l">
              <a:spcBef>
                <a:spcPts val="0"/>
              </a:spcBef>
              <a:spcAft>
                <a:spcPts val="0"/>
              </a:spcAft>
              <a:buSzPts val="1000"/>
              <a:buNone/>
              <a:defRPr/>
            </a:lvl8pPr>
            <a:lvl9pPr marL="4114800" lvl="8" indent="-228600" algn="l">
              <a:spcBef>
                <a:spcPts val="0"/>
              </a:spcBef>
              <a:spcAft>
                <a:spcPts val="0"/>
              </a:spcAft>
              <a:buSzPts val="1000"/>
              <a:buNone/>
              <a:defRPr/>
            </a:lvl9pPr>
          </a:lstStyle>
          <a:p>
            <a:pPr>
              <a:defRPr/>
            </a:pP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theme" Target="../theme/theme2.xml"/><Relationship Id="rId17" Type="http://schemas.openxmlformats.org/officeDocument/2006/relationships/image" Target="../media/image3.jpg"/></Relationships>
</file>

<file path=ppt/slideMasters/_rels/slideMaster3.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theme" Target="../theme/theme3.xml"/><Relationship Id="rId14" Type="http://schemas.openxmlformats.org/officeDocument/2006/relationships/image" Target="../media/image2.png"/><Relationship Id="rId1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hidden="0"/>
        <p:cNvGrpSpPr/>
        <p:nvPr isPhoto="0" userDrawn="0"/>
      </p:nvGrpSpPr>
      <p:grpSpPr bwMode="auto">
        <a:xfrm>
          <a:off x="0" y="0"/>
          <a:ext cx="0" cy="0"/>
          <a:chOff x="0" y="0"/>
          <a:chExt cx="0" cy="0"/>
        </a:xfrm>
      </p:grpSpPr>
      <p:pic>
        <p:nvPicPr>
          <p:cNvPr id="4" name="Google Shape;51;p13" descr="elixir_helix_200_2.eps" hidden="0"/>
          <p:cNvPicPr/>
          <p:nvPr isPhoto="0" userDrawn="0"/>
        </p:nvPicPr>
        <p:blipFill>
          <a:blip r:embed="rId14">
            <a:alphaModFix/>
          </a:blip>
          <a:srcRect l="0" t="0" r="0" b="0"/>
          <a:stretch/>
        </p:blipFill>
        <p:spPr bwMode="auto">
          <a:xfrm>
            <a:off x="0" y="-20250"/>
            <a:ext cx="9142909" cy="4265449"/>
          </a:xfrm>
          <a:prstGeom prst="rect">
            <a:avLst/>
          </a:prstGeom>
          <a:noFill/>
          <a:ln>
            <a:noFill/>
          </a:ln>
        </p:spPr>
      </p:pic>
      <p:sp>
        <p:nvSpPr>
          <p:cNvPr id="5" name="Google Shape;52;p13" hidden="0"/>
          <p:cNvSpPr/>
          <p:nvPr isPhoto="0" userDrawn="0"/>
        </p:nvSpPr>
        <p:spPr bwMode="auto">
          <a:xfrm>
            <a:off x="5579639" y="4678020"/>
            <a:ext cx="2926152" cy="323730"/>
          </a:xfrm>
          <a:custGeom>
            <a:avLst/>
            <a:gdLst/>
            <a:ahLst/>
            <a:cxnLst/>
            <a:rect l="l" t="t" r="r" b="b"/>
            <a:pathLst>
              <a:path w="21600" h="21600" fill="norm" stroke="1" extrusionOk="0">
                <a:moveTo>
                  <a:pt x="0" y="0"/>
                </a:moveTo>
                <a:lnTo>
                  <a:pt x="21600" y="0"/>
                </a:lnTo>
                <a:lnTo>
                  <a:pt x="21600" y="21600"/>
                </a:lnTo>
                <a:lnTo>
                  <a:pt x="0" y="21600"/>
                </a:lnTo>
                <a:lnTo>
                  <a:pt x="0" y="0"/>
                </a:lnTo>
                <a:close/>
              </a:path>
            </a:pathLst>
          </a:custGeom>
          <a:noFill/>
          <a:ln>
            <a:noFill/>
          </a:ln>
        </p:spPr>
        <p:txBody>
          <a:bodyPr spcFirstLastPara="1" wrap="square" lIns="48850" tIns="24550" rIns="48850" bIns="24550" anchor="t" anchorCtr="0">
            <a:noAutofit/>
          </a:bodyPr>
          <a:lstStyle/>
          <a:p>
            <a:pPr marL="0" marR="0" lvl="0" indent="0" algn="r">
              <a:lnSpc>
                <a:spcPct val="100000"/>
              </a:lnSpc>
              <a:spcBef>
                <a:spcPts val="0"/>
              </a:spcBef>
              <a:spcAft>
                <a:spcPts val="0"/>
              </a:spcAft>
              <a:buNone/>
              <a:defRPr/>
            </a:pPr>
            <a:r>
              <a:rPr lang="en-GB" sz="1800" b="0" i="1" u="none" strike="noStrike" cap="none">
                <a:solidFill>
                  <a:srgbClr val="003F41"/>
                </a:solidFill>
                <a:latin typeface="Corbel"/>
                <a:ea typeface="Corbel"/>
                <a:cs typeface="Corbel"/>
              </a:rPr>
              <a:t>www.elixir-europe.org</a:t>
            </a:r>
            <a:endParaRPr sz="1800" b="0" i="0" u="none" strike="noStrike" cap="none">
              <a:solidFill>
                <a:srgbClr val="000000"/>
              </a:solidFill>
              <a:latin typeface="Arial"/>
              <a:ea typeface="Arial"/>
              <a:cs typeface="Arial"/>
            </a:endParaRPr>
          </a:p>
        </p:txBody>
      </p:sp>
      <p:pic>
        <p:nvPicPr>
          <p:cNvPr id="6" name="Google Shape;53;p13" descr="elixir_1_RZ_mac.eps" hidden="0"/>
          <p:cNvPicPr/>
          <p:nvPr isPhoto="0" userDrawn="0"/>
        </p:nvPicPr>
        <p:blipFill>
          <a:blip r:embed="rId15">
            <a:alphaModFix/>
          </a:blip>
          <a:srcRect l="0" t="0" r="0" b="0"/>
          <a:stretch/>
        </p:blipFill>
        <p:spPr bwMode="auto">
          <a:xfrm>
            <a:off x="320179" y="3663630"/>
            <a:ext cx="1820375" cy="1340377"/>
          </a:xfrm>
          <a:prstGeom prst="rect">
            <a:avLst/>
          </a:prstGeom>
          <a:noFill/>
          <a:ln>
            <a:noFill/>
          </a:ln>
        </p:spPr>
      </p:pic>
      <p:sp>
        <p:nvSpPr>
          <p:cNvPr id="7" name="Google Shape;54;p13" hidden="0"/>
          <p:cNvSpPr/>
          <p:nvPr isPhoto="0" userDrawn="0"/>
        </p:nvSpPr>
        <p:spPr bwMode="auto">
          <a:xfrm>
            <a:off x="5579639" y="4678020"/>
            <a:ext cx="2926152" cy="323730"/>
          </a:xfrm>
          <a:custGeom>
            <a:avLst/>
            <a:gdLst/>
            <a:ahLst/>
            <a:cxnLst/>
            <a:rect l="l" t="t" r="r" b="b"/>
            <a:pathLst>
              <a:path w="21600" h="21600" fill="norm" stroke="1" extrusionOk="0">
                <a:moveTo>
                  <a:pt x="0" y="0"/>
                </a:moveTo>
                <a:lnTo>
                  <a:pt x="21600" y="0"/>
                </a:lnTo>
                <a:lnTo>
                  <a:pt x="21600" y="21600"/>
                </a:lnTo>
                <a:lnTo>
                  <a:pt x="0" y="21600"/>
                </a:lnTo>
                <a:lnTo>
                  <a:pt x="0" y="0"/>
                </a:lnTo>
                <a:close/>
              </a:path>
            </a:pathLst>
          </a:custGeom>
          <a:noFill/>
          <a:ln>
            <a:noFill/>
          </a:ln>
        </p:spPr>
        <p:txBody>
          <a:bodyPr spcFirstLastPara="1" wrap="square" lIns="48850" tIns="24550" rIns="48850" bIns="24550" anchor="t" anchorCtr="0">
            <a:noAutofit/>
          </a:bodyPr>
          <a:lstStyle/>
          <a:p>
            <a:pPr marL="0" marR="0" lvl="0" indent="0" algn="r">
              <a:lnSpc>
                <a:spcPct val="100000"/>
              </a:lnSpc>
              <a:spcBef>
                <a:spcPts val="0"/>
              </a:spcBef>
              <a:spcAft>
                <a:spcPts val="0"/>
              </a:spcAft>
              <a:buNone/>
              <a:defRPr/>
            </a:pPr>
            <a:r>
              <a:rPr lang="en-GB" sz="1800" b="0" i="1" u="none" strike="noStrike" cap="none">
                <a:solidFill>
                  <a:srgbClr val="003F41"/>
                </a:solidFill>
                <a:latin typeface="Corbel"/>
                <a:ea typeface="Corbel"/>
                <a:cs typeface="Corbel"/>
              </a:rPr>
              <a:t>www.elixir-europe.org</a:t>
            </a:r>
            <a:endParaRPr sz="1800" b="0" i="0" u="none" strike="noStrike" cap="none">
              <a:solidFill>
                <a:srgbClr val="000000"/>
              </a:solidFill>
              <a:latin typeface="Arial"/>
              <a:ea typeface="Arial"/>
              <a:cs typeface="Arial"/>
            </a:endParaRPr>
          </a:p>
        </p:txBody>
      </p:sp>
      <p:sp>
        <p:nvSpPr>
          <p:cNvPr id="8" name="Google Shape;55;p13"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marR="0" lvl="0" algn="l">
              <a:spcBef>
                <a:spcPts val="0"/>
              </a:spcBef>
              <a:spcAft>
                <a:spcPts val="0"/>
              </a:spcAft>
              <a:buSzPts val="1000"/>
              <a:buNone/>
              <a:defRPr sz="1300" b="0" i="0" u="none" strike="noStrike" cap="none"/>
            </a:lvl1pPr>
            <a:lvl2pPr marR="0" lvl="1" algn="l">
              <a:spcBef>
                <a:spcPts val="0"/>
              </a:spcBef>
              <a:spcAft>
                <a:spcPts val="0"/>
              </a:spcAft>
              <a:buSzPts val="1000"/>
              <a:buNone/>
              <a:defRPr sz="1300" b="0" i="0" u="none" strike="noStrike" cap="none"/>
            </a:lvl2pPr>
            <a:lvl3pPr marR="0" lvl="2" algn="l">
              <a:spcBef>
                <a:spcPts val="0"/>
              </a:spcBef>
              <a:spcAft>
                <a:spcPts val="0"/>
              </a:spcAft>
              <a:buSzPts val="1000"/>
              <a:buNone/>
              <a:defRPr sz="1300" b="0" i="0" u="none" strike="noStrike" cap="none"/>
            </a:lvl3pPr>
            <a:lvl4pPr marR="0" lvl="3" algn="l">
              <a:spcBef>
                <a:spcPts val="0"/>
              </a:spcBef>
              <a:spcAft>
                <a:spcPts val="0"/>
              </a:spcAft>
              <a:buSzPts val="1000"/>
              <a:buNone/>
              <a:defRPr sz="1300" b="0" i="0" u="none" strike="noStrike" cap="none"/>
            </a:lvl4pPr>
            <a:lvl5pPr marR="0" lvl="4" algn="l">
              <a:spcBef>
                <a:spcPts val="0"/>
              </a:spcBef>
              <a:spcAft>
                <a:spcPts val="0"/>
              </a:spcAft>
              <a:buSzPts val="1000"/>
              <a:buNone/>
              <a:defRPr sz="1300" b="0" i="0" u="none" strike="noStrike" cap="none"/>
            </a:lvl5pPr>
            <a:lvl6pPr marR="0" lvl="5" algn="l">
              <a:spcBef>
                <a:spcPts val="0"/>
              </a:spcBef>
              <a:spcAft>
                <a:spcPts val="0"/>
              </a:spcAft>
              <a:buSzPts val="1000"/>
              <a:buNone/>
              <a:defRPr sz="1300" b="0" i="0" u="none" strike="noStrike" cap="none"/>
            </a:lvl6pPr>
            <a:lvl7pPr marR="0" lvl="6" algn="l">
              <a:spcBef>
                <a:spcPts val="0"/>
              </a:spcBef>
              <a:spcAft>
                <a:spcPts val="0"/>
              </a:spcAft>
              <a:buSzPts val="1000"/>
              <a:buNone/>
              <a:defRPr sz="1300" b="0" i="0" u="none" strike="noStrike" cap="none"/>
            </a:lvl7pPr>
            <a:lvl8pPr marR="0" lvl="7" algn="l">
              <a:spcBef>
                <a:spcPts val="0"/>
              </a:spcBef>
              <a:spcAft>
                <a:spcPts val="0"/>
              </a:spcAft>
              <a:buSzPts val="1000"/>
              <a:buNone/>
              <a:defRPr sz="1300" b="0" i="0" u="none" strike="noStrike" cap="none"/>
            </a:lvl8pPr>
            <a:lvl9pPr marR="0" lvl="8" algn="l">
              <a:spcBef>
                <a:spcPts val="0"/>
              </a:spcBef>
              <a:spcAft>
                <a:spcPts val="0"/>
              </a:spcAft>
              <a:buSzPts val="1000"/>
              <a:buNone/>
              <a:defRPr sz="1300" b="0" i="0" u="none" strike="noStrike" cap="none"/>
            </a:lvl9pPr>
          </a:lstStyle>
          <a:p>
            <a:pPr>
              <a:defRPr/>
            </a:pPr>
            <a:endParaRPr/>
          </a:p>
        </p:txBody>
      </p:sp>
      <p:sp>
        <p:nvSpPr>
          <p:cNvPr id="9" name="Google Shape;56;p13" hidden="0"/>
          <p:cNvSpPr>
            <a:spLocks noAdjustHandles="0" noChangeArrowheads="0"/>
          </p:cNvSpPr>
          <p:nvPr isPhoto="0" userDrawn="0">
            <p:ph type="body" idx="1" hasCustomPrompt="0"/>
          </p:nvPr>
        </p:nvSpPr>
        <p:spPr bwMode="auto">
          <a:xfrm>
            <a:off x="533181" y="1143990"/>
            <a:ext cx="8152137" cy="3263490"/>
          </a:xfrm>
          <a:prstGeom prst="rect">
            <a:avLst/>
          </a:prstGeom>
          <a:noFill/>
          <a:ln>
            <a:noFill/>
          </a:ln>
        </p:spPr>
        <p:txBody>
          <a:bodyPr spcFirstLastPara="1" wrap="square" lIns="0" tIns="0" rIns="0" bIns="0" anchor="t" anchorCtr="0">
            <a:noAutofit/>
          </a:bodyPr>
          <a:lstStyle>
            <a:lvl1pPr marL="457200" marR="0" lvl="0" indent="-228600" algn="l">
              <a:spcBef>
                <a:spcPts val="0"/>
              </a:spcBef>
              <a:spcAft>
                <a:spcPts val="0"/>
              </a:spcAft>
              <a:buSzPts val="1000"/>
              <a:buNone/>
              <a:defRPr sz="1300" b="0" i="0" u="none" strike="noStrike" cap="none"/>
            </a:lvl1pPr>
            <a:lvl2pPr marL="914400" marR="0" lvl="1" indent="-228600" algn="l">
              <a:spcBef>
                <a:spcPts val="0"/>
              </a:spcBef>
              <a:spcAft>
                <a:spcPts val="0"/>
              </a:spcAft>
              <a:buSzPts val="1000"/>
              <a:buNone/>
              <a:defRPr sz="1300" b="0" i="0" u="none" strike="noStrike" cap="none"/>
            </a:lvl2pPr>
            <a:lvl3pPr marL="1371600" marR="0" lvl="2" indent="-228600" algn="l">
              <a:spcBef>
                <a:spcPts val="0"/>
              </a:spcBef>
              <a:spcAft>
                <a:spcPts val="0"/>
              </a:spcAft>
              <a:buSzPts val="1000"/>
              <a:buNone/>
              <a:defRPr sz="1300" b="0" i="0" u="none" strike="noStrike" cap="none"/>
            </a:lvl3pPr>
            <a:lvl4pPr marL="1828800" marR="0" lvl="3" indent="-228600" algn="l">
              <a:spcBef>
                <a:spcPts val="0"/>
              </a:spcBef>
              <a:spcAft>
                <a:spcPts val="0"/>
              </a:spcAft>
              <a:buSzPts val="1000"/>
              <a:buNone/>
              <a:defRPr sz="1300" b="0" i="0" u="none" strike="noStrike" cap="none"/>
            </a:lvl4pPr>
            <a:lvl5pPr marL="2286000" marR="0" lvl="4" indent="-228600" algn="l">
              <a:spcBef>
                <a:spcPts val="0"/>
              </a:spcBef>
              <a:spcAft>
                <a:spcPts val="0"/>
              </a:spcAft>
              <a:buSzPts val="1000"/>
              <a:buNone/>
              <a:defRPr sz="1300" b="0" i="0" u="none" strike="noStrike" cap="none"/>
            </a:lvl5pPr>
            <a:lvl6pPr marL="2743200" marR="0" lvl="5" indent="-228600" algn="l">
              <a:spcBef>
                <a:spcPts val="0"/>
              </a:spcBef>
              <a:spcAft>
                <a:spcPts val="0"/>
              </a:spcAft>
              <a:buSzPts val="1000"/>
              <a:buNone/>
              <a:defRPr sz="1300" b="0" i="0" u="none" strike="noStrike" cap="none"/>
            </a:lvl6pPr>
            <a:lvl7pPr marL="3200400" marR="0" lvl="6" indent="-228600" algn="l">
              <a:spcBef>
                <a:spcPts val="0"/>
              </a:spcBef>
              <a:spcAft>
                <a:spcPts val="0"/>
              </a:spcAft>
              <a:buSzPts val="1000"/>
              <a:buNone/>
              <a:defRPr sz="1300" b="0" i="0" u="none" strike="noStrike" cap="none"/>
            </a:lvl7pPr>
            <a:lvl8pPr marL="3657600" marR="0" lvl="7" indent="-228600" algn="l">
              <a:spcBef>
                <a:spcPts val="0"/>
              </a:spcBef>
              <a:spcAft>
                <a:spcPts val="0"/>
              </a:spcAft>
              <a:buSzPts val="1000"/>
              <a:buNone/>
              <a:defRPr sz="1300" b="0" i="0" u="none" strike="noStrike" cap="none"/>
            </a:lvl8pPr>
            <a:lvl9pPr marL="4114800" marR="0" lvl="8" indent="-228600" algn="l">
              <a:spcBef>
                <a:spcPts val="0"/>
              </a:spcBef>
              <a:spcAft>
                <a:spcPts val="0"/>
              </a:spcAft>
              <a:buSzPts val="1000"/>
              <a:buNone/>
              <a:defRPr sz="1300" b="0" i="0" u="none" strike="noStrike" cap="none"/>
            </a:lvl9pPr>
          </a:lstStyle>
          <a:p>
            <a:pPr>
              <a:defRPr/>
            </a:pPr>
            <a:endParaRPr/>
          </a:p>
        </p:txBody>
      </p:sp>
    </p:spTree>
  </p:cSld>
  <p:clrMap accent1="accent1" accent2="accent2" accent3="accent3" accent4="accent4" accent5="accent5" accent6="accent6" bg1="lt1" bg2="dk2" folHlink="folHlink" hlink="hlink" tx1="dk1" tx2="lt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hidden="0"/>
        <p:cNvGrpSpPr/>
        <p:nvPr isPhoto="0" userDrawn="0"/>
      </p:nvGrpSpPr>
      <p:grpSpPr bwMode="auto">
        <a:xfrm>
          <a:off x="0" y="0"/>
          <a:ext cx="0" cy="0"/>
          <a:chOff x="0" y="0"/>
          <a:chExt cx="0" cy="0"/>
        </a:xfrm>
      </p:grpSpPr>
      <p:pic>
        <p:nvPicPr>
          <p:cNvPr id="4" name="Google Shape;106;p26" descr="ELIXIR_logo.jpg" hidden="0"/>
          <p:cNvPicPr/>
          <p:nvPr isPhoto="0" userDrawn="0"/>
        </p:nvPicPr>
        <p:blipFill>
          <a:blip r:embed="rId17">
            <a:alphaModFix/>
          </a:blip>
          <a:srcRect l="0" t="0" r="0" b="0"/>
          <a:stretch/>
        </p:blipFill>
        <p:spPr bwMode="auto">
          <a:xfrm>
            <a:off x="7884602" y="4315950"/>
            <a:ext cx="990232" cy="706050"/>
          </a:xfrm>
          <a:prstGeom prst="rect">
            <a:avLst/>
          </a:prstGeom>
          <a:noFill/>
          <a:ln>
            <a:noFill/>
          </a:ln>
        </p:spPr>
      </p:pic>
      <p:sp>
        <p:nvSpPr>
          <p:cNvPr id="5" name="Google Shape;107;p26"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marR="0" lvl="0" algn="l">
              <a:spcBef>
                <a:spcPts val="0"/>
              </a:spcBef>
              <a:spcAft>
                <a:spcPts val="0"/>
              </a:spcAft>
              <a:buSzPts val="1000"/>
              <a:buNone/>
              <a:defRPr sz="1300" b="0" i="0" u="none" strike="noStrike" cap="none"/>
            </a:lvl1pPr>
            <a:lvl2pPr marR="0" lvl="1" algn="l">
              <a:spcBef>
                <a:spcPts val="0"/>
              </a:spcBef>
              <a:spcAft>
                <a:spcPts val="0"/>
              </a:spcAft>
              <a:buSzPts val="1000"/>
              <a:buNone/>
              <a:defRPr sz="1300" b="0" i="0" u="none" strike="noStrike" cap="none"/>
            </a:lvl2pPr>
            <a:lvl3pPr marR="0" lvl="2" algn="l">
              <a:spcBef>
                <a:spcPts val="0"/>
              </a:spcBef>
              <a:spcAft>
                <a:spcPts val="0"/>
              </a:spcAft>
              <a:buSzPts val="1000"/>
              <a:buNone/>
              <a:defRPr sz="1300" b="0" i="0" u="none" strike="noStrike" cap="none"/>
            </a:lvl3pPr>
            <a:lvl4pPr marR="0" lvl="3" algn="l">
              <a:spcBef>
                <a:spcPts val="0"/>
              </a:spcBef>
              <a:spcAft>
                <a:spcPts val="0"/>
              </a:spcAft>
              <a:buSzPts val="1000"/>
              <a:buNone/>
              <a:defRPr sz="1300" b="0" i="0" u="none" strike="noStrike" cap="none"/>
            </a:lvl4pPr>
            <a:lvl5pPr marR="0" lvl="4" algn="l">
              <a:spcBef>
                <a:spcPts val="0"/>
              </a:spcBef>
              <a:spcAft>
                <a:spcPts val="0"/>
              </a:spcAft>
              <a:buSzPts val="1000"/>
              <a:buNone/>
              <a:defRPr sz="1300" b="0" i="0" u="none" strike="noStrike" cap="none"/>
            </a:lvl5pPr>
            <a:lvl6pPr marR="0" lvl="5" algn="l">
              <a:spcBef>
                <a:spcPts val="0"/>
              </a:spcBef>
              <a:spcAft>
                <a:spcPts val="0"/>
              </a:spcAft>
              <a:buSzPts val="1000"/>
              <a:buNone/>
              <a:defRPr sz="1300" b="0" i="0" u="none" strike="noStrike" cap="none"/>
            </a:lvl6pPr>
            <a:lvl7pPr marR="0" lvl="6" algn="l">
              <a:spcBef>
                <a:spcPts val="0"/>
              </a:spcBef>
              <a:spcAft>
                <a:spcPts val="0"/>
              </a:spcAft>
              <a:buSzPts val="1000"/>
              <a:buNone/>
              <a:defRPr sz="1300" b="0" i="0" u="none" strike="noStrike" cap="none"/>
            </a:lvl7pPr>
            <a:lvl8pPr marR="0" lvl="7" algn="l">
              <a:spcBef>
                <a:spcPts val="0"/>
              </a:spcBef>
              <a:spcAft>
                <a:spcPts val="0"/>
              </a:spcAft>
              <a:buSzPts val="1000"/>
              <a:buNone/>
              <a:defRPr sz="1300" b="0" i="0" u="none" strike="noStrike" cap="none"/>
            </a:lvl8pPr>
            <a:lvl9pPr marR="0" lvl="8" algn="l">
              <a:spcBef>
                <a:spcPts val="0"/>
              </a:spcBef>
              <a:spcAft>
                <a:spcPts val="0"/>
              </a:spcAft>
              <a:buSzPts val="1000"/>
              <a:buNone/>
              <a:defRPr sz="1300" b="0" i="0" u="none" strike="noStrike" cap="none"/>
            </a:lvl9pPr>
          </a:lstStyle>
          <a:p>
            <a:pPr>
              <a:defRPr/>
            </a:pPr>
            <a:endParaRPr/>
          </a:p>
        </p:txBody>
      </p:sp>
      <p:sp>
        <p:nvSpPr>
          <p:cNvPr id="6" name="Google Shape;108;p26" hidden="0"/>
          <p:cNvSpPr>
            <a:spLocks noAdjustHandles="0" noChangeArrowheads="0"/>
          </p:cNvSpPr>
          <p:nvPr isPhoto="0" userDrawn="0">
            <p:ph type="body" idx="1" hasCustomPrompt="0"/>
          </p:nvPr>
        </p:nvSpPr>
        <p:spPr bwMode="auto">
          <a:xfrm>
            <a:off x="533181" y="1143990"/>
            <a:ext cx="8152137" cy="3263490"/>
          </a:xfrm>
          <a:prstGeom prst="rect">
            <a:avLst/>
          </a:prstGeom>
          <a:noFill/>
          <a:ln>
            <a:noFill/>
          </a:ln>
        </p:spPr>
        <p:txBody>
          <a:bodyPr spcFirstLastPara="1" wrap="square" lIns="0" tIns="0" rIns="0" bIns="0" anchor="t" anchorCtr="0">
            <a:noAutofit/>
          </a:bodyPr>
          <a:lstStyle>
            <a:lvl1pPr marL="457200" marR="0" lvl="0" indent="-228600" algn="l">
              <a:spcBef>
                <a:spcPts val="0"/>
              </a:spcBef>
              <a:spcAft>
                <a:spcPts val="0"/>
              </a:spcAft>
              <a:buSzPts val="1000"/>
              <a:buNone/>
              <a:defRPr sz="1300" b="0" i="0" u="none" strike="noStrike" cap="none"/>
            </a:lvl1pPr>
            <a:lvl2pPr marL="914400" marR="0" lvl="1" indent="-228600" algn="l">
              <a:spcBef>
                <a:spcPts val="0"/>
              </a:spcBef>
              <a:spcAft>
                <a:spcPts val="0"/>
              </a:spcAft>
              <a:buSzPts val="1000"/>
              <a:buNone/>
              <a:defRPr sz="1300" b="0" i="0" u="none" strike="noStrike" cap="none"/>
            </a:lvl2pPr>
            <a:lvl3pPr marL="1371600" marR="0" lvl="2" indent="-228600" algn="l">
              <a:spcBef>
                <a:spcPts val="0"/>
              </a:spcBef>
              <a:spcAft>
                <a:spcPts val="0"/>
              </a:spcAft>
              <a:buSzPts val="1000"/>
              <a:buNone/>
              <a:defRPr sz="1300" b="0" i="0" u="none" strike="noStrike" cap="none"/>
            </a:lvl3pPr>
            <a:lvl4pPr marL="1828800" marR="0" lvl="3" indent="-228600" algn="l">
              <a:spcBef>
                <a:spcPts val="0"/>
              </a:spcBef>
              <a:spcAft>
                <a:spcPts val="0"/>
              </a:spcAft>
              <a:buSzPts val="1000"/>
              <a:buNone/>
              <a:defRPr sz="1300" b="0" i="0" u="none" strike="noStrike" cap="none"/>
            </a:lvl4pPr>
            <a:lvl5pPr marL="2286000" marR="0" lvl="4" indent="-228600" algn="l">
              <a:spcBef>
                <a:spcPts val="0"/>
              </a:spcBef>
              <a:spcAft>
                <a:spcPts val="0"/>
              </a:spcAft>
              <a:buSzPts val="1000"/>
              <a:buNone/>
              <a:defRPr sz="1300" b="0" i="0" u="none" strike="noStrike" cap="none"/>
            </a:lvl5pPr>
            <a:lvl6pPr marL="2743200" marR="0" lvl="5" indent="-228600" algn="l">
              <a:spcBef>
                <a:spcPts val="0"/>
              </a:spcBef>
              <a:spcAft>
                <a:spcPts val="0"/>
              </a:spcAft>
              <a:buSzPts val="1000"/>
              <a:buNone/>
              <a:defRPr sz="1300" b="0" i="0" u="none" strike="noStrike" cap="none"/>
            </a:lvl6pPr>
            <a:lvl7pPr marL="3200400" marR="0" lvl="6" indent="-228600" algn="l">
              <a:spcBef>
                <a:spcPts val="0"/>
              </a:spcBef>
              <a:spcAft>
                <a:spcPts val="0"/>
              </a:spcAft>
              <a:buSzPts val="1000"/>
              <a:buNone/>
              <a:defRPr sz="1300" b="0" i="0" u="none" strike="noStrike" cap="none"/>
            </a:lvl7pPr>
            <a:lvl8pPr marL="3657600" marR="0" lvl="7" indent="-228600" algn="l">
              <a:spcBef>
                <a:spcPts val="0"/>
              </a:spcBef>
              <a:spcAft>
                <a:spcPts val="0"/>
              </a:spcAft>
              <a:buSzPts val="1000"/>
              <a:buNone/>
              <a:defRPr sz="1300" b="0" i="0" u="none" strike="noStrike" cap="none"/>
            </a:lvl8pPr>
            <a:lvl9pPr marL="4114800" marR="0" lvl="8" indent="-228600" algn="l">
              <a:spcBef>
                <a:spcPts val="0"/>
              </a:spcBef>
              <a:spcAft>
                <a:spcPts val="0"/>
              </a:spcAft>
              <a:buSzPts val="1000"/>
              <a:buNone/>
              <a:defRPr sz="1300" b="0" i="0" u="none" strike="noStrike" cap="none"/>
            </a:lvl9pPr>
          </a:lstStyle>
          <a:p>
            <a:pPr>
              <a:defRPr/>
            </a:pPr>
            <a:endParaRPr/>
          </a:p>
        </p:txBody>
      </p:sp>
    </p:spTree>
  </p:cSld>
  <p:clrMap accent1="accent1" accent2="accent2" accent3="accent3" accent4="accent4" accent5="accent5" accent6="accent6" bg1="lt1" bg2="dk2" folHlink="folHlink" hlink="hlink" tx1="dk1" tx2="lt2"/>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hidden="0"/>
        <p:cNvGrpSpPr/>
        <p:nvPr isPhoto="0" userDrawn="0"/>
      </p:nvGrpSpPr>
      <p:grpSpPr bwMode="auto">
        <a:xfrm>
          <a:off x="0" y="0"/>
          <a:ext cx="0" cy="0"/>
          <a:chOff x="0" y="0"/>
          <a:chExt cx="0" cy="0"/>
        </a:xfrm>
      </p:grpSpPr>
      <p:pic>
        <p:nvPicPr>
          <p:cNvPr id="4" name="Google Shape;176;p42" descr="elixir_1_RZ_mac.eps" hidden="0"/>
          <p:cNvPicPr/>
          <p:nvPr isPhoto="0" userDrawn="0"/>
        </p:nvPicPr>
        <p:blipFill>
          <a:blip r:embed="rId14">
            <a:alphaModFix/>
          </a:blip>
          <a:srcRect l="0" t="0" r="0" b="0"/>
          <a:stretch/>
        </p:blipFill>
        <p:spPr bwMode="auto">
          <a:xfrm>
            <a:off x="320179" y="3663630"/>
            <a:ext cx="1820375" cy="1340377"/>
          </a:xfrm>
          <a:prstGeom prst="rect">
            <a:avLst/>
          </a:prstGeom>
          <a:noFill/>
          <a:ln>
            <a:noFill/>
          </a:ln>
        </p:spPr>
      </p:pic>
      <p:pic>
        <p:nvPicPr>
          <p:cNvPr id="5" name="Google Shape;177;p42" descr="elixir_helix_200_2.eps" hidden="0"/>
          <p:cNvPicPr/>
          <p:nvPr isPhoto="0" userDrawn="0"/>
        </p:nvPicPr>
        <p:blipFill>
          <a:blip r:embed="rId15">
            <a:alphaModFix/>
          </a:blip>
          <a:srcRect l="0" t="0" r="0" b="0"/>
          <a:stretch/>
        </p:blipFill>
        <p:spPr bwMode="auto">
          <a:xfrm>
            <a:off x="0" y="-20250"/>
            <a:ext cx="9142909" cy="4265449"/>
          </a:xfrm>
          <a:prstGeom prst="rect">
            <a:avLst/>
          </a:prstGeom>
          <a:noFill/>
          <a:ln>
            <a:noFill/>
          </a:ln>
        </p:spPr>
      </p:pic>
      <p:sp>
        <p:nvSpPr>
          <p:cNvPr id="6" name="Google Shape;178;p42" hidden="0"/>
          <p:cNvSpPr>
            <a:spLocks noAdjustHandles="0" noChangeArrowheads="0"/>
          </p:cNvSpPr>
          <p:nvPr isPhoto="0" userDrawn="0">
            <p:ph type="title" hasCustomPrompt="0"/>
          </p:nvPr>
        </p:nvSpPr>
        <p:spPr bwMode="auto">
          <a:xfrm>
            <a:off x="539120" y="250020"/>
            <a:ext cx="8152137" cy="377460"/>
          </a:xfrm>
          <a:prstGeom prst="rect">
            <a:avLst/>
          </a:prstGeom>
          <a:noFill/>
          <a:ln>
            <a:noFill/>
          </a:ln>
        </p:spPr>
        <p:txBody>
          <a:bodyPr spcFirstLastPara="1" wrap="square" lIns="0" tIns="0" rIns="0" bIns="0" anchor="t" anchorCtr="0">
            <a:noAutofit/>
          </a:bodyPr>
          <a:lstStyle>
            <a:lvl1pPr marR="0" lvl="0" algn="l">
              <a:spcBef>
                <a:spcPts val="0"/>
              </a:spcBef>
              <a:spcAft>
                <a:spcPts val="0"/>
              </a:spcAft>
              <a:buSzPts val="1000"/>
              <a:buNone/>
              <a:defRPr sz="1300" b="0" i="0" u="none" strike="noStrike" cap="none"/>
            </a:lvl1pPr>
            <a:lvl2pPr marR="0" lvl="1" algn="l">
              <a:spcBef>
                <a:spcPts val="0"/>
              </a:spcBef>
              <a:spcAft>
                <a:spcPts val="0"/>
              </a:spcAft>
              <a:buSzPts val="1000"/>
              <a:buNone/>
              <a:defRPr sz="1300" b="0" i="0" u="none" strike="noStrike" cap="none"/>
            </a:lvl2pPr>
            <a:lvl3pPr marR="0" lvl="2" algn="l">
              <a:spcBef>
                <a:spcPts val="0"/>
              </a:spcBef>
              <a:spcAft>
                <a:spcPts val="0"/>
              </a:spcAft>
              <a:buSzPts val="1000"/>
              <a:buNone/>
              <a:defRPr sz="1300" b="0" i="0" u="none" strike="noStrike" cap="none"/>
            </a:lvl3pPr>
            <a:lvl4pPr marR="0" lvl="3" algn="l">
              <a:spcBef>
                <a:spcPts val="0"/>
              </a:spcBef>
              <a:spcAft>
                <a:spcPts val="0"/>
              </a:spcAft>
              <a:buSzPts val="1000"/>
              <a:buNone/>
              <a:defRPr sz="1300" b="0" i="0" u="none" strike="noStrike" cap="none"/>
            </a:lvl4pPr>
            <a:lvl5pPr marR="0" lvl="4" algn="l">
              <a:spcBef>
                <a:spcPts val="0"/>
              </a:spcBef>
              <a:spcAft>
                <a:spcPts val="0"/>
              </a:spcAft>
              <a:buSzPts val="1000"/>
              <a:buNone/>
              <a:defRPr sz="1300" b="0" i="0" u="none" strike="noStrike" cap="none"/>
            </a:lvl5pPr>
            <a:lvl6pPr marR="0" lvl="5" algn="l">
              <a:spcBef>
                <a:spcPts val="0"/>
              </a:spcBef>
              <a:spcAft>
                <a:spcPts val="0"/>
              </a:spcAft>
              <a:buSzPts val="1000"/>
              <a:buNone/>
              <a:defRPr sz="1300" b="0" i="0" u="none" strike="noStrike" cap="none"/>
            </a:lvl6pPr>
            <a:lvl7pPr marR="0" lvl="6" algn="l">
              <a:spcBef>
                <a:spcPts val="0"/>
              </a:spcBef>
              <a:spcAft>
                <a:spcPts val="0"/>
              </a:spcAft>
              <a:buSzPts val="1000"/>
              <a:buNone/>
              <a:defRPr sz="1300" b="0" i="0" u="none" strike="noStrike" cap="none"/>
            </a:lvl7pPr>
            <a:lvl8pPr marR="0" lvl="7" algn="l">
              <a:spcBef>
                <a:spcPts val="0"/>
              </a:spcBef>
              <a:spcAft>
                <a:spcPts val="0"/>
              </a:spcAft>
              <a:buSzPts val="1000"/>
              <a:buNone/>
              <a:defRPr sz="1300" b="0" i="0" u="none" strike="noStrike" cap="none"/>
            </a:lvl8pPr>
            <a:lvl9pPr marR="0" lvl="8" algn="l">
              <a:spcBef>
                <a:spcPts val="0"/>
              </a:spcBef>
              <a:spcAft>
                <a:spcPts val="0"/>
              </a:spcAft>
              <a:buSzPts val="1000"/>
              <a:buNone/>
              <a:defRPr sz="1300" b="0" i="0" u="none" strike="noStrike" cap="none"/>
            </a:lvl9pPr>
          </a:lstStyle>
          <a:p>
            <a:pPr>
              <a:defRPr/>
            </a:pPr>
            <a:endParaRPr/>
          </a:p>
        </p:txBody>
      </p:sp>
      <p:sp>
        <p:nvSpPr>
          <p:cNvPr id="7" name="Google Shape;179;p42" hidden="0"/>
          <p:cNvSpPr>
            <a:spLocks noAdjustHandles="0" noChangeArrowheads="0"/>
          </p:cNvSpPr>
          <p:nvPr isPhoto="0" userDrawn="0">
            <p:ph type="body" idx="1" hasCustomPrompt="0"/>
          </p:nvPr>
        </p:nvSpPr>
        <p:spPr bwMode="auto">
          <a:xfrm>
            <a:off x="533181" y="1143990"/>
            <a:ext cx="8152137" cy="3263490"/>
          </a:xfrm>
          <a:prstGeom prst="rect">
            <a:avLst/>
          </a:prstGeom>
          <a:noFill/>
          <a:ln>
            <a:noFill/>
          </a:ln>
        </p:spPr>
        <p:txBody>
          <a:bodyPr spcFirstLastPara="1" wrap="square" lIns="0" tIns="0" rIns="0" bIns="0" anchor="t" anchorCtr="0">
            <a:noAutofit/>
          </a:bodyPr>
          <a:lstStyle>
            <a:lvl1pPr marL="457200" marR="0" lvl="0" indent="-228600" algn="l">
              <a:spcBef>
                <a:spcPts val="0"/>
              </a:spcBef>
              <a:spcAft>
                <a:spcPts val="0"/>
              </a:spcAft>
              <a:buSzPts val="1000"/>
              <a:buNone/>
              <a:defRPr sz="1300" b="0" i="0" u="none" strike="noStrike" cap="none"/>
            </a:lvl1pPr>
            <a:lvl2pPr marL="914400" marR="0" lvl="1" indent="-228600" algn="l">
              <a:spcBef>
                <a:spcPts val="0"/>
              </a:spcBef>
              <a:spcAft>
                <a:spcPts val="0"/>
              </a:spcAft>
              <a:buSzPts val="1000"/>
              <a:buNone/>
              <a:defRPr sz="1300" b="0" i="0" u="none" strike="noStrike" cap="none"/>
            </a:lvl2pPr>
            <a:lvl3pPr marL="1371600" marR="0" lvl="2" indent="-228600" algn="l">
              <a:spcBef>
                <a:spcPts val="0"/>
              </a:spcBef>
              <a:spcAft>
                <a:spcPts val="0"/>
              </a:spcAft>
              <a:buSzPts val="1000"/>
              <a:buNone/>
              <a:defRPr sz="1300" b="0" i="0" u="none" strike="noStrike" cap="none"/>
            </a:lvl3pPr>
            <a:lvl4pPr marL="1828800" marR="0" lvl="3" indent="-228600" algn="l">
              <a:spcBef>
                <a:spcPts val="0"/>
              </a:spcBef>
              <a:spcAft>
                <a:spcPts val="0"/>
              </a:spcAft>
              <a:buSzPts val="1000"/>
              <a:buNone/>
              <a:defRPr sz="1300" b="0" i="0" u="none" strike="noStrike" cap="none"/>
            </a:lvl4pPr>
            <a:lvl5pPr marL="2286000" marR="0" lvl="4" indent="-228600" algn="l">
              <a:spcBef>
                <a:spcPts val="0"/>
              </a:spcBef>
              <a:spcAft>
                <a:spcPts val="0"/>
              </a:spcAft>
              <a:buSzPts val="1000"/>
              <a:buNone/>
              <a:defRPr sz="1300" b="0" i="0" u="none" strike="noStrike" cap="none"/>
            </a:lvl5pPr>
            <a:lvl6pPr marL="2743200" marR="0" lvl="5" indent="-228600" algn="l">
              <a:spcBef>
                <a:spcPts val="0"/>
              </a:spcBef>
              <a:spcAft>
                <a:spcPts val="0"/>
              </a:spcAft>
              <a:buSzPts val="1000"/>
              <a:buNone/>
              <a:defRPr sz="1300" b="0" i="0" u="none" strike="noStrike" cap="none"/>
            </a:lvl6pPr>
            <a:lvl7pPr marL="3200400" marR="0" lvl="6" indent="-228600" algn="l">
              <a:spcBef>
                <a:spcPts val="0"/>
              </a:spcBef>
              <a:spcAft>
                <a:spcPts val="0"/>
              </a:spcAft>
              <a:buSzPts val="1000"/>
              <a:buNone/>
              <a:defRPr sz="1300" b="0" i="0" u="none" strike="noStrike" cap="none"/>
            </a:lvl7pPr>
            <a:lvl8pPr marL="3657600" marR="0" lvl="7" indent="-228600" algn="l">
              <a:spcBef>
                <a:spcPts val="0"/>
              </a:spcBef>
              <a:spcAft>
                <a:spcPts val="0"/>
              </a:spcAft>
              <a:buSzPts val="1000"/>
              <a:buNone/>
              <a:defRPr sz="1300" b="0" i="0" u="none" strike="noStrike" cap="none"/>
            </a:lvl8pPr>
            <a:lvl9pPr marL="4114800" marR="0" lvl="8" indent="-228600" algn="l">
              <a:spcBef>
                <a:spcPts val="0"/>
              </a:spcBef>
              <a:spcAft>
                <a:spcPts val="0"/>
              </a:spcAft>
              <a:buSzPts val="1000"/>
              <a:buNone/>
              <a:defRPr sz="1300" b="0" i="0" u="none" strike="noStrike" cap="none"/>
            </a:lvl9pPr>
          </a:lstStyle>
          <a:p>
            <a:pPr>
              <a:defRPr/>
            </a:pPr>
            <a:endParaRPr/>
          </a:p>
        </p:txBody>
      </p:sp>
    </p:spTree>
  </p:cSld>
  <p:clrMap accent1="accent1" accent2="accent2" accent3="accent3" accent4="accent4" accent5="accent5" accent6="accent6" bg1="lt1" bg2="dk2" folHlink="folHlink" hlink="hlink" tx1="dk1" tx2="lt2"/>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4.jpg"/><Relationship Id="rId3" Type="http://schemas.openxmlformats.org/officeDocument/2006/relationships/image" Target="../media/image25.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jpg"/><Relationship Id="rId3" Type="http://schemas.openxmlformats.org/officeDocument/2006/relationships/image" Target="../media/image27.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6.jpg"/><Relationship Id="rId4" Type="http://schemas.openxmlformats.org/officeDocument/2006/relationships/image" Target="../media/image28.jp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doi.org/10.1016/j.cell.2018.02.060" TargetMode="External"/><Relationship Id="rId3" Type="http://schemas.openxmlformats.org/officeDocument/2006/relationships/hyperlink" Target="https://dev-openebench.bsc.es/scientific/OEBC001"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jp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inab/TCGA_benchmarking_workflow/blob/1.0.8/README.md" TargetMode="External"/><Relationship Id="rId3" Type="http://schemas.openxmlformats.org/officeDocument/2006/relationships/hyperlink" Target="https://github.com/inab/TCGA_benchmarking_workflow/tree/1.0.8"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jpg"/><Relationship Id="rId3" Type="http://schemas.openxmlformats.org/officeDocument/2006/relationships/image" Target="../media/image29.jp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0.jpg"/><Relationship Id="rId3" Type="http://schemas.openxmlformats.org/officeDocument/2006/relationships/hyperlink" Target="https://openebench.bsc.es/vre"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jp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jp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jpg"/><Relationship Id="rId3" Type="http://schemas.openxmlformats.org/officeDocument/2006/relationships/image" Target="../media/image37.png"/><Relationship Id="rId4" Type="http://schemas.openxmlformats.org/officeDocument/2006/relationships/hyperlink" Target="https://workflowhub.eu/" TargetMode="Externa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jpg"/><Relationship Id="rId3" Type="http://schemas.openxmlformats.org/officeDocument/2006/relationships/hyperlink" Target="https://workflowhub.eu/" TargetMode="External"/><Relationship Id="rId4" Type="http://schemas.openxmlformats.org/officeDocument/2006/relationships/hyperlink" Target="https://www.nextflow.io/" TargetMode="External"/><Relationship Id="rId5" Type="http://schemas.openxmlformats.org/officeDocument/2006/relationships/hyperlink" Target="https://github.com/common-workflow-language/cwltool" TargetMode="External"/><Relationship Id="rId6" Type="http://schemas.openxmlformats.org/officeDocument/2006/relationships/image" Target="../media/image3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jp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jpg"/><Relationship Id="rId3" Type="http://schemas.openxmlformats.org/officeDocument/2006/relationships/image" Target="../media/image37.png"/><Relationship Id="rId4" Type="http://schemas.openxmlformats.org/officeDocument/2006/relationships/image" Target="../media/image4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jpg"/><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hyperlink" Target="https://asciinema.org/a/452404" TargetMode="External"/><Relationship Id="rId6" Type="http://schemas.openxmlformats.org/officeDocument/2006/relationships/hyperlink" Target="https://asciinema.org/a/452311" TargetMode="External"/><Relationship Id="rId7" Type="http://schemas.openxmlformats.org/officeDocument/2006/relationships/hyperlink" Target="https://asciinema.org/a/452320" TargetMode="External"/><Relationship Id="rId8" Type="http://schemas.openxmlformats.org/officeDocument/2006/relationships/hyperlink" Target="https://asciinema.org/a/385268"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jpg"/><Relationship Id="rId3" Type="http://schemas.openxmlformats.org/officeDocument/2006/relationships/image" Target="../media/image3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jpg"/><Relationship Id="rId3" Type="http://schemas.openxmlformats.org/officeDocument/2006/relationships/image" Target="../media/image4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8.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jpg"/><Relationship Id="rId3" Type="http://schemas.openxmlformats.org/officeDocument/2006/relationships/image" Target="../media/image11.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 Id="rId3" Type="http://schemas.openxmlformats.org/officeDocument/2006/relationships/image" Target="../media/image8.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8.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 Id="rId3" Type="http://schemas.openxmlformats.org/officeDocument/2006/relationships/image" Target="../media/image19.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8.jp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hidden="0"/>
        <p:cNvGrpSpPr/>
        <p:nvPr isPhoto="0" userDrawn="0"/>
      </p:nvGrpSpPr>
      <p:grpSpPr bwMode="auto">
        <a:xfrm>
          <a:off x="0" y="0"/>
          <a:ext cx="0" cy="0"/>
          <a:chOff x="0" y="0"/>
          <a:chExt cx="0" cy="0"/>
        </a:xfrm>
      </p:grpSpPr>
      <p:sp>
        <p:nvSpPr>
          <p:cNvPr id="4" name="Google Shape;233;p55" hidden="0"/>
          <p:cNvSpPr>
            <a:spLocks noAdjustHandles="0" noChangeArrowheads="0"/>
          </p:cNvSpPr>
          <p:nvPr isPhoto="0" userDrawn="0"/>
        </p:nvSpPr>
        <p:spPr bwMode="auto">
          <a:xfrm>
            <a:off x="90900" y="2242899"/>
            <a:ext cx="8962200" cy="1173000"/>
          </a:xfrm>
          <a:prstGeom prst="rect">
            <a:avLst/>
          </a:prstGeom>
          <a:noFill/>
          <a:ln>
            <a:noFill/>
          </a:ln>
        </p:spPr>
        <p:txBody>
          <a:bodyPr spcFirstLastPara="1" wrap="square" lIns="0" tIns="0" rIns="0" bIns="0" anchor="t" anchorCtr="0">
            <a:noAutofit/>
          </a:bodyPr>
          <a:lstStyle/>
          <a:p>
            <a:pPr marL="0" lvl="0" indent="0" algn="ctr">
              <a:lnSpc>
                <a:spcPct val="114999"/>
              </a:lnSpc>
              <a:spcBef>
                <a:spcPts val="0"/>
              </a:spcBef>
              <a:spcAft>
                <a:spcPts val="0"/>
              </a:spcAft>
              <a:buClr>
                <a:schemeClr val="dk1"/>
              </a:buClr>
              <a:buFont typeface="Arial"/>
              <a:buNone/>
              <a:defRPr/>
            </a:pPr>
            <a:endParaRPr sz="2000" b="1">
              <a:latin typeface="Corbel"/>
              <a:ea typeface="Corbel"/>
              <a:cs typeface="Corbel"/>
            </a:endParaRPr>
          </a:p>
          <a:p>
            <a:pPr marL="0" marR="0" lvl="0" indent="0" algn="ctr">
              <a:lnSpc>
                <a:spcPct val="114999"/>
              </a:lnSpc>
              <a:spcBef>
                <a:spcPts val="0"/>
              </a:spcBef>
              <a:spcAft>
                <a:spcPts val="0"/>
              </a:spcAft>
              <a:buClr>
                <a:srgbClr val="000000"/>
              </a:buClr>
              <a:buFont typeface="Arial"/>
              <a:buNone/>
              <a:defRPr/>
            </a:pPr>
            <a:r>
              <a:rPr lang="en-GB" sz="3200" b="1">
                <a:solidFill>
                  <a:srgbClr val="E68422"/>
                </a:solidFill>
                <a:latin typeface="Corbel"/>
                <a:ea typeface="Corbel"/>
                <a:cs typeface="Corbel"/>
              </a:rPr>
              <a:t>OpenEBench:</a:t>
            </a:r>
            <a:r>
              <a:rPr lang="en-GB" sz="3200" b="1">
                <a:solidFill>
                  <a:srgbClr val="1C4587"/>
                </a:solidFill>
                <a:latin typeface="Corbel"/>
                <a:ea typeface="Corbel"/>
                <a:cs typeface="Corbel"/>
              </a:rPr>
              <a:t> </a:t>
            </a:r>
            <a:r>
              <a:rPr lang="en-GB" sz="3200" b="1">
                <a:solidFill>
                  <a:schemeClr val="dk1"/>
                </a:solidFill>
                <a:latin typeface="Corbel"/>
                <a:ea typeface="Corbel"/>
                <a:cs typeface="Corbel"/>
              </a:rPr>
              <a:t>the </a:t>
            </a:r>
            <a:r>
              <a:rPr lang="en-GB" sz="3200" b="1">
                <a:latin typeface="Corbel"/>
                <a:ea typeface="Corbel"/>
                <a:cs typeface="Corbel"/>
              </a:rPr>
              <a:t>ELIXIR benchmarking platform</a:t>
            </a:r>
            <a:endParaRPr sz="2800" b="1">
              <a:latin typeface="Corbel"/>
              <a:ea typeface="Corbel"/>
              <a:cs typeface="Corbel"/>
            </a:endParaRPr>
          </a:p>
        </p:txBody>
      </p:sp>
      <p:sp>
        <p:nvSpPr>
          <p:cNvPr id="6" name="Google Shape;235;p55" hidden="0"/>
          <p:cNvSpPr/>
          <p:nvPr isPhoto="0" userDrawn="0"/>
        </p:nvSpPr>
        <p:spPr bwMode="auto">
          <a:xfrm>
            <a:off x="4471702" y="2399220"/>
            <a:ext cx="199504" cy="344790"/>
          </a:xfrm>
          <a:prstGeom prst="rect">
            <a:avLst/>
          </a:prstGeom>
          <a:noFill/>
          <a:ln>
            <a:noFill/>
          </a:ln>
        </p:spPr>
        <p:txBody>
          <a:bodyPr spcFirstLastPara="1" wrap="square" lIns="67500" tIns="35100" rIns="67500" bIns="35100" anchor="t" anchorCtr="0">
            <a:noAutofit/>
          </a:bodyPr>
          <a:lstStyle/>
          <a:p>
            <a:pPr marL="0" marR="0" lvl="0" indent="0" algn="l">
              <a:spcBef>
                <a:spcPts val="0"/>
              </a:spcBef>
              <a:spcAft>
                <a:spcPts val="0"/>
              </a:spcAft>
              <a:buNone/>
              <a:defRPr/>
            </a:pPr>
            <a:r>
              <a:rPr lang="en-GB" sz="1800" b="0" i="0" u="none" strike="noStrike" cap="none">
                <a:solidFill>
                  <a:srgbClr val="000000"/>
                </a:solidFill>
                <a:latin typeface="Arial"/>
                <a:ea typeface="Arial"/>
                <a:cs typeface="Arial"/>
              </a:rPr>
              <a:t> </a:t>
            </a:r>
            <a:endParaRPr sz="1800" b="0" i="0" u="none" strike="noStrike" cap="none">
              <a:solidFill>
                <a:srgbClr val="000000"/>
              </a:solidFill>
              <a:latin typeface="Arial"/>
              <a:ea typeface="Arial"/>
              <a:cs typeface="Arial"/>
            </a:endParaRPr>
          </a:p>
        </p:txBody>
      </p:sp>
      <p:sp>
        <p:nvSpPr>
          <p:cNvPr id="7" name="Google Shape;236;p55" hidden="0"/>
          <p:cNvSpPr/>
          <p:nvPr isPhoto="0" userDrawn="0"/>
        </p:nvSpPr>
        <p:spPr bwMode="auto">
          <a:xfrm>
            <a:off x="4471702" y="2399220"/>
            <a:ext cx="199504" cy="344790"/>
          </a:xfrm>
          <a:prstGeom prst="rect">
            <a:avLst/>
          </a:prstGeom>
          <a:noFill/>
          <a:ln>
            <a:noFill/>
          </a:ln>
        </p:spPr>
        <p:txBody>
          <a:bodyPr spcFirstLastPara="1" wrap="square" lIns="67500" tIns="35100" rIns="67500" bIns="35100" anchor="t" anchorCtr="0">
            <a:noAutofit/>
          </a:bodyPr>
          <a:lstStyle/>
          <a:p>
            <a:pPr marL="0" marR="0" lvl="0" indent="0" algn="l">
              <a:spcBef>
                <a:spcPts val="0"/>
              </a:spcBef>
              <a:spcAft>
                <a:spcPts val="0"/>
              </a:spcAft>
              <a:buNone/>
              <a:defRPr/>
            </a:pPr>
            <a:r>
              <a:rPr lang="en-GB" sz="1800" b="0" i="0" u="none" strike="noStrike" cap="none">
                <a:solidFill>
                  <a:srgbClr val="000000"/>
                </a:solidFill>
                <a:latin typeface="Arial"/>
                <a:ea typeface="Arial"/>
                <a:cs typeface="Arial"/>
              </a:rPr>
              <a:t> </a:t>
            </a:r>
            <a:endParaRPr sz="1800" b="0" i="0" u="none" strike="noStrike" cap="none">
              <a:solidFill>
                <a:srgbClr val="000000"/>
              </a:solidFill>
              <a:latin typeface="Arial"/>
              <a:ea typeface="Arial"/>
              <a:cs typeface="Arial"/>
            </a:endParaRPr>
          </a:p>
        </p:txBody>
      </p:sp>
      <p:sp>
        <p:nvSpPr>
          <p:cNvPr id="8" name="Google Shape;237;p55" hidden="0"/>
          <p:cNvSpPr/>
          <p:nvPr isPhoto="0" userDrawn="0"/>
        </p:nvSpPr>
        <p:spPr bwMode="auto">
          <a:xfrm>
            <a:off x="4471702" y="2399220"/>
            <a:ext cx="199504" cy="344790"/>
          </a:xfrm>
          <a:prstGeom prst="rect">
            <a:avLst/>
          </a:prstGeom>
          <a:noFill/>
          <a:ln>
            <a:noFill/>
          </a:ln>
        </p:spPr>
        <p:txBody>
          <a:bodyPr spcFirstLastPara="1" wrap="square" lIns="67500" tIns="35100" rIns="67500" bIns="35100" anchor="t" anchorCtr="0">
            <a:noAutofit/>
          </a:bodyPr>
          <a:lstStyle/>
          <a:p>
            <a:pPr marL="0" marR="0" lvl="0" indent="0" algn="l">
              <a:spcBef>
                <a:spcPts val="0"/>
              </a:spcBef>
              <a:spcAft>
                <a:spcPts val="0"/>
              </a:spcAft>
              <a:buNone/>
              <a:defRPr/>
            </a:pPr>
            <a:r>
              <a:rPr lang="en-GB" sz="1800" b="0" i="0" u="none" strike="noStrike" cap="none">
                <a:solidFill>
                  <a:srgbClr val="000000"/>
                </a:solidFill>
                <a:latin typeface="Arial"/>
                <a:ea typeface="Arial"/>
                <a:cs typeface="Arial"/>
              </a:rPr>
              <a:t> </a:t>
            </a:r>
            <a:endParaRPr sz="1800" b="0" i="0" u="none" strike="noStrike" cap="none">
              <a:solidFill>
                <a:srgbClr val="000000"/>
              </a:solidFill>
              <a:latin typeface="Arial"/>
              <a:ea typeface="Arial"/>
              <a:cs typeface="Arial"/>
            </a:endParaRPr>
          </a:p>
        </p:txBody>
      </p:sp>
      <p:sp>
        <p:nvSpPr>
          <p:cNvPr id="892001812" name="" hidden="0"/>
          <p:cNvSpPr txBox="1"/>
          <p:nvPr isPhoto="0" userDrawn="0"/>
        </p:nvSpPr>
        <p:spPr bwMode="auto">
          <a:xfrm flipH="0" flipV="0">
            <a:off x="6257129" y="4680185"/>
            <a:ext cx="2422407" cy="304835"/>
          </a:xfrm>
          <a:prstGeom prst="rect">
            <a:avLst/>
          </a:prstGeom>
          <a:solidFill>
            <a:schemeClr val="bg1"/>
          </a:solidFill>
        </p:spPr>
        <p:txBody>
          <a:bodyPr vertOverflow="overflow" horzOverflow="clip" vert="horz" wrap="square" lIns="91440" tIns="45720" rIns="91440" bIns="45720" numCol="1" spcCol="0" rtlCol="0" fromWordArt="0" anchor="t" anchorCtr="0" forceAA="0" upright="0" compatLnSpc="0">
            <a:spAutoFit/>
          </a:bodyPr>
          <a:p>
            <a:pPr>
              <a:defRPr/>
            </a:pPr>
            <a:endParaRPr/>
          </a:p>
        </p:txBody>
      </p:sp>
      <p:sp>
        <p:nvSpPr>
          <p:cNvPr id="5" name="Google Shape;234;p55" hidden="0"/>
          <p:cNvSpPr>
            <a:spLocks noAdjustHandles="0" noChangeArrowheads="0"/>
          </p:cNvSpPr>
          <p:nvPr isPhoto="0" userDrawn="0"/>
        </p:nvSpPr>
        <p:spPr bwMode="auto">
          <a:xfrm flipH="0" flipV="0">
            <a:off x="2282499" y="3210277"/>
            <a:ext cx="6272971" cy="1681574"/>
          </a:xfrm>
          <a:prstGeom prst="rect">
            <a:avLst/>
          </a:prstGeom>
          <a:noFill/>
          <a:ln>
            <a:noFill/>
          </a:ln>
        </p:spPr>
        <p:txBody>
          <a:bodyPr spcFirstLastPara="1" wrap="square" lIns="0" tIns="0" rIns="0" bIns="0" anchor="t" anchorCtr="0">
            <a:noAutofit/>
          </a:bodyPr>
          <a:lstStyle/>
          <a:p>
            <a:pPr marL="0" marR="0" lvl="0" indent="0" algn="r">
              <a:lnSpc>
                <a:spcPct val="90000"/>
              </a:lnSpc>
              <a:spcBef>
                <a:spcPts val="700"/>
              </a:spcBef>
              <a:spcAft>
                <a:spcPts val="0"/>
              </a:spcAft>
              <a:buNone/>
              <a:defRPr/>
            </a:pPr>
            <a:r>
              <a:rPr lang="en-GB" sz="1500" i="1">
                <a:latin typeface="Corbel"/>
                <a:ea typeface="Corbel"/>
                <a:cs typeface="Corbel"/>
              </a:rPr>
              <a:t>Laura Portell (</a:t>
            </a:r>
            <a:r>
              <a:rPr lang="en-GB" sz="1500" b="0" i="1" u="none" strike="noStrike" cap="none" spc="0">
                <a:solidFill>
                  <a:srgbClr val="000000"/>
                </a:solidFill>
                <a:latin typeface="Corbel"/>
                <a:ea typeface="Corbel"/>
                <a:cs typeface="Corbel"/>
              </a:rPr>
              <a:t>laura.portell@bsc.es</a:t>
            </a:r>
            <a:r>
              <a:rPr lang="en-GB" sz="1500" i="1">
                <a:latin typeface="Corbel"/>
                <a:ea typeface="Corbel"/>
                <a:cs typeface="Corbel"/>
              </a:rPr>
              <a:t>) </a:t>
            </a:r>
            <a:endParaRPr lang="en-GB" sz="1500" i="1">
              <a:latin typeface="Corbel"/>
              <a:ea typeface="Corbel"/>
              <a:cs typeface="Corbel"/>
            </a:endParaRPr>
          </a:p>
          <a:p>
            <a:pPr marL="0" marR="0" lvl="0" indent="0" algn="r">
              <a:lnSpc>
                <a:spcPct val="90000"/>
              </a:lnSpc>
              <a:spcBef>
                <a:spcPts val="699"/>
              </a:spcBef>
              <a:spcAft>
                <a:spcPts val="0"/>
              </a:spcAft>
              <a:buNone/>
              <a:defRPr/>
            </a:pPr>
            <a:r>
              <a:rPr lang="en-GB" sz="1500" i="1">
                <a:latin typeface="Corbel"/>
                <a:ea typeface="Corbel"/>
                <a:cs typeface="Corbel"/>
              </a:rPr>
              <a:t>Asier Gonzalez (asier.gonzalez@bsc.es)</a:t>
            </a:r>
            <a:endParaRPr lang="en-GB" sz="1500" i="1">
              <a:latin typeface="Corbel"/>
              <a:ea typeface="Corbel"/>
              <a:cs typeface="Corbel"/>
            </a:endParaRPr>
          </a:p>
          <a:p>
            <a:pPr marL="0" marR="0" lvl="0" indent="0" algn="r">
              <a:lnSpc>
                <a:spcPct val="90000"/>
              </a:lnSpc>
              <a:spcBef>
                <a:spcPts val="698"/>
              </a:spcBef>
              <a:spcAft>
                <a:spcPts val="0"/>
              </a:spcAft>
              <a:buNone/>
              <a:defRPr/>
            </a:pPr>
            <a:r>
              <a:rPr lang="en-GB" sz="1500" i="1">
                <a:latin typeface="Corbel"/>
                <a:ea typeface="Corbel"/>
                <a:cs typeface="Corbel"/>
              </a:rPr>
              <a:t>Jose Maria Fernandez (</a:t>
            </a:r>
            <a:r>
              <a:rPr lang="en-GB" sz="1500" b="0" i="1" u="none" strike="noStrike" cap="none" spc="0">
                <a:solidFill>
                  <a:srgbClr val="000000"/>
                </a:solidFill>
                <a:latin typeface="Corbel"/>
                <a:ea typeface="Corbel"/>
                <a:cs typeface="Corbel"/>
              </a:rPr>
              <a:t>jose.m.fernandez@bsc.es</a:t>
            </a:r>
            <a:r>
              <a:rPr lang="en-GB" sz="1500" i="1">
                <a:latin typeface="Corbel"/>
                <a:ea typeface="Corbel"/>
                <a:cs typeface="Corbel"/>
              </a:rPr>
              <a:t>)</a:t>
            </a:r>
            <a:endParaRPr lang="en-GB" sz="1500" i="1">
              <a:latin typeface="Corbel"/>
              <a:ea typeface="Corbel"/>
              <a:cs typeface="Corbel"/>
            </a:endParaRPr>
          </a:p>
          <a:p>
            <a:pPr marL="0" marR="0" lvl="0" indent="0" algn="r">
              <a:lnSpc>
                <a:spcPct val="90000"/>
              </a:lnSpc>
              <a:spcBef>
                <a:spcPts val="698"/>
              </a:spcBef>
              <a:spcAft>
                <a:spcPts val="0"/>
              </a:spcAft>
              <a:buNone/>
              <a:defRPr/>
            </a:pPr>
            <a:r>
              <a:rPr lang="en-GB" sz="1500" i="1">
                <a:latin typeface="Corbel"/>
                <a:ea typeface="Corbel"/>
                <a:cs typeface="Corbel"/>
              </a:rPr>
              <a:t>Laura Rodriguez-Navas (</a:t>
            </a:r>
            <a:r>
              <a:rPr lang="en-GB" sz="1500" b="0" i="1" u="none" strike="noStrike" cap="none" spc="0">
                <a:solidFill>
                  <a:srgbClr val="000000"/>
                </a:solidFill>
                <a:latin typeface="Corbel"/>
                <a:ea typeface="Corbel"/>
                <a:cs typeface="Corbel"/>
              </a:rPr>
              <a:t>laura.rodriguez@bsc.es</a:t>
            </a:r>
            <a:r>
              <a:rPr lang="en-GB" sz="1500" i="1">
                <a:latin typeface="Corbel"/>
                <a:ea typeface="Corbel"/>
                <a:cs typeface="Corbel"/>
              </a:rPr>
              <a:t>)</a:t>
            </a:r>
            <a:endParaRPr lang="en-GB" sz="1500" i="1">
              <a:latin typeface="Corbel"/>
              <a:ea typeface="Corbel"/>
              <a:cs typeface="Corbel"/>
            </a:endParaRPr>
          </a:p>
          <a:p>
            <a:pPr marL="0" lvl="0" indent="0" algn="r">
              <a:lnSpc>
                <a:spcPct val="114999"/>
              </a:lnSpc>
              <a:spcBef>
                <a:spcPts val="700"/>
              </a:spcBef>
              <a:spcAft>
                <a:spcPts val="0"/>
              </a:spcAft>
              <a:buClr>
                <a:schemeClr val="dk1"/>
              </a:buClr>
              <a:buFont typeface="Arial"/>
              <a:buNone/>
              <a:defRPr/>
            </a:pPr>
            <a:r>
              <a:rPr lang="en-GB" sz="1500" b="1" i="1">
                <a:solidFill>
                  <a:schemeClr val="dk1"/>
                </a:solidFill>
                <a:latin typeface="Corbel"/>
                <a:ea typeface="Corbel"/>
                <a:cs typeface="Corbel"/>
              </a:rPr>
              <a:t>Barcelona Supercomputing Center (BSC), ELIXIR-ES</a:t>
            </a:r>
            <a:endParaRPr lang="en-GB" sz="1500" b="1" i="1">
              <a:solidFill>
                <a:schemeClr val="dk1"/>
              </a:solidFill>
              <a:latin typeface="Corbel"/>
              <a:ea typeface="Corbel"/>
              <a:cs typeface="Corbel"/>
            </a:endParaRPr>
          </a:p>
          <a:p>
            <a:pPr marL="0" lvl="0" indent="0" algn="r">
              <a:lnSpc>
                <a:spcPct val="90000"/>
              </a:lnSpc>
              <a:spcBef>
                <a:spcPts val="699"/>
              </a:spcBef>
              <a:spcAft>
                <a:spcPts val="0"/>
              </a:spcAft>
              <a:buClr>
                <a:schemeClr val="dk1"/>
              </a:buClr>
              <a:buFont typeface="Arial"/>
              <a:buNone/>
              <a:defRPr/>
            </a:pPr>
            <a:r>
              <a:rPr lang="en-GB" sz="1500" b="1" i="1" u="none" strike="noStrike" cap="none" spc="0">
                <a:solidFill>
                  <a:schemeClr val="dk1"/>
                </a:solidFill>
                <a:latin typeface="Corbel"/>
                <a:ea typeface="Corbel"/>
                <a:cs typeface="Corbel"/>
              </a:rPr>
              <a:t>30-11-2021, ELIXIR Workflow Workshop</a:t>
            </a:r>
            <a:endParaRPr sz="1500" b="1" i="1">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1744243920" name="Google Shape;357;p67" hidden="0"/>
          <p:cNvPicPr/>
          <p:nvPr isPhoto="0" userDrawn="0"/>
        </p:nvPicPr>
        <p:blipFill>
          <a:blip r:embed="rId2">
            <a:alphaModFix/>
          </a:blip>
          <a:srcRect l="-3159" t="0" r="3159" b="0"/>
          <a:stretch/>
        </p:blipFill>
        <p:spPr bwMode="auto">
          <a:xfrm>
            <a:off x="8045824" y="99864"/>
            <a:ext cx="929972" cy="724676"/>
          </a:xfrm>
          <a:prstGeom prst="rect">
            <a:avLst/>
          </a:prstGeom>
          <a:noFill/>
          <a:ln>
            <a:noFill/>
          </a:ln>
        </p:spPr>
      </p:pic>
      <p:pic>
        <p:nvPicPr>
          <p:cNvPr id="190910502" name="Google Shape;358;p67" hidden="0"/>
          <p:cNvPicPr/>
          <p:nvPr isPhoto="0" userDrawn="0"/>
        </p:nvPicPr>
        <p:blipFill>
          <a:blip r:embed="rId3">
            <a:alphaModFix/>
          </a:blip>
          <a:stretch/>
        </p:blipFill>
        <p:spPr bwMode="auto">
          <a:xfrm>
            <a:off x="1668249" y="1228299"/>
            <a:ext cx="5807499" cy="3148650"/>
          </a:xfrm>
          <a:prstGeom prst="rect">
            <a:avLst/>
          </a:prstGeom>
          <a:noFill/>
          <a:ln>
            <a:noFill/>
          </a:ln>
        </p:spPr>
      </p:pic>
      <p:sp>
        <p:nvSpPr>
          <p:cNvPr id="906644475" name="Google Shape;359;p67" hidden="0"/>
          <p:cNvSpPr txBox="1"/>
          <p:nvPr isPhoto="0" userDrawn="0">
            <p:ph type="title" idx="4294967295" hasCustomPrompt="0"/>
          </p:nvPr>
        </p:nvSpPr>
        <p:spPr bwMode="auto">
          <a:xfrm>
            <a:off x="564977" y="508960"/>
            <a:ext cx="6632398" cy="576000"/>
          </a:xfrm>
          <a:prstGeom prst="rect">
            <a:avLst/>
          </a:prstGeom>
          <a:noFill/>
          <a:ln>
            <a:noFill/>
          </a:ln>
        </p:spPr>
        <p:txBody>
          <a:bodyPr spcFirstLastPara="1" wrap="square" lIns="0" tIns="0" rIns="0" bIns="0" anchor="ctr" anchorCtr="0">
            <a:noAutofit/>
          </a:bodyPr>
          <a:lstStyle/>
          <a:p>
            <a:pPr marL="0" lvl="0" indent="0" algn="l">
              <a:lnSpc>
                <a:spcPct val="100000"/>
              </a:lnSpc>
              <a:spcBef>
                <a:spcPts val="0"/>
              </a:spcBef>
              <a:spcAft>
                <a:spcPts val="0"/>
              </a:spcAft>
              <a:buSzPts val="1400"/>
              <a:buNone/>
              <a:defRPr/>
            </a:pPr>
            <a:r>
              <a:rPr lang="en-GB" sz="2200" b="1">
                <a:solidFill>
                  <a:schemeClr val="dk1"/>
                </a:solidFill>
                <a:latin typeface="Corbel"/>
                <a:ea typeface="Corbel"/>
                <a:cs typeface="Corbel"/>
              </a:rPr>
              <a:t>Levels of engagement</a:t>
            </a:r>
            <a:endParaRPr sz="2200">
              <a:solidFill>
                <a:schemeClr val="dk1"/>
              </a:solidFill>
              <a:latin typeface="Corbel"/>
              <a:ea typeface="Corbel"/>
              <a:cs typeface="Corbel"/>
            </a:endParaRPr>
          </a:p>
        </p:txBody>
      </p:sp>
      <p:sp>
        <p:nvSpPr>
          <p:cNvPr id="1696804193" name="Google Shape;320;p62" hidden="0"/>
          <p:cNvSpPr>
            <a:spLocks noAdjustHandles="0" noChangeArrowheads="0"/>
          </p:cNvSpPr>
          <p:nvPr isPhoto="0" userDrawn="0"/>
        </p:nvSpPr>
        <p:spPr bwMode="auto">
          <a:xfrm>
            <a:off x="522831" y="174201"/>
            <a:ext cx="10871100"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Scientific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a:t>
            </a:r>
            <a:r>
              <a:rPr lang="en-GB" sz="2400" b="1">
                <a:solidFill>
                  <a:srgbClr val="6076B4"/>
                </a:solidFill>
                <a:latin typeface="Corbel"/>
                <a:ea typeface="Corbel"/>
                <a:cs typeface="Corbel"/>
              </a:rPr>
              <a:t> OpenEBench</a:t>
            </a:r>
            <a:endParaRPr sz="2400" b="1">
              <a:solidFill>
                <a:srgbClr val="6076B4"/>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548126538" name="Google Shape;366;p68" hidden="0"/>
          <p:cNvPicPr/>
          <p:nvPr isPhoto="0" userDrawn="0"/>
        </p:nvPicPr>
        <p:blipFill>
          <a:blip r:embed="rId2">
            <a:alphaModFix/>
          </a:blip>
          <a:srcRect l="-3159" t="0" r="3159" b="0"/>
          <a:stretch/>
        </p:blipFill>
        <p:spPr bwMode="auto">
          <a:xfrm>
            <a:off x="8045824" y="99864"/>
            <a:ext cx="929972" cy="724676"/>
          </a:xfrm>
          <a:prstGeom prst="rect">
            <a:avLst/>
          </a:prstGeom>
          <a:noFill/>
          <a:ln>
            <a:noFill/>
          </a:ln>
        </p:spPr>
      </p:pic>
      <p:pic>
        <p:nvPicPr>
          <p:cNvPr id="1617238203" name="Google Shape;367;p68" hidden="0"/>
          <p:cNvPicPr/>
          <p:nvPr isPhoto="0" userDrawn="0"/>
        </p:nvPicPr>
        <p:blipFill>
          <a:blip r:embed="rId3">
            <a:alphaModFix/>
          </a:blip>
          <a:srcRect l="0" t="14309" r="0" b="13272"/>
          <a:stretch/>
        </p:blipFill>
        <p:spPr bwMode="auto">
          <a:xfrm>
            <a:off x="22899" y="1181124"/>
            <a:ext cx="9044897" cy="3930549"/>
          </a:xfrm>
          <a:prstGeom prst="rect">
            <a:avLst/>
          </a:prstGeom>
          <a:noFill/>
          <a:ln>
            <a:noFill/>
          </a:ln>
        </p:spPr>
      </p:pic>
      <p:sp>
        <p:nvSpPr>
          <p:cNvPr id="1382514981" name="Google Shape;368;p68" hidden="0"/>
          <p:cNvSpPr txBox="1"/>
          <p:nvPr isPhoto="0" userDrawn="0">
            <p:ph type="title" idx="4294967295" hasCustomPrompt="0"/>
          </p:nvPr>
        </p:nvSpPr>
        <p:spPr bwMode="auto">
          <a:xfrm>
            <a:off x="538359" y="523160"/>
            <a:ext cx="6632398" cy="576000"/>
          </a:xfrm>
          <a:prstGeom prst="rect">
            <a:avLst/>
          </a:prstGeom>
          <a:noFill/>
          <a:ln>
            <a:noFill/>
          </a:ln>
        </p:spPr>
        <p:txBody>
          <a:bodyPr spcFirstLastPara="1" wrap="square" lIns="0" tIns="0" rIns="0" bIns="0" anchor="ctr" anchorCtr="0">
            <a:noAutofit/>
          </a:bodyPr>
          <a:lstStyle/>
          <a:p>
            <a:pPr marL="0" lvl="0" indent="0" algn="l">
              <a:lnSpc>
                <a:spcPct val="100000"/>
              </a:lnSpc>
              <a:spcBef>
                <a:spcPts val="0"/>
              </a:spcBef>
              <a:spcAft>
                <a:spcPts val="0"/>
              </a:spcAft>
              <a:buSzPts val="1400"/>
              <a:buNone/>
              <a:defRPr/>
            </a:pPr>
            <a:r>
              <a:rPr lang="en-GB" sz="2200" b="1">
                <a:solidFill>
                  <a:schemeClr val="dk1"/>
                </a:solidFill>
                <a:latin typeface="Corbel"/>
                <a:ea typeface="Corbel"/>
                <a:cs typeface="Corbel"/>
              </a:rPr>
              <a:t>Benchmarking process</a:t>
            </a:r>
            <a:endParaRPr sz="2200">
              <a:solidFill>
                <a:schemeClr val="dk1"/>
              </a:solidFill>
              <a:latin typeface="Corbel"/>
              <a:ea typeface="Corbel"/>
              <a:cs typeface="Corbel"/>
            </a:endParaRPr>
          </a:p>
        </p:txBody>
      </p:sp>
      <p:sp>
        <p:nvSpPr>
          <p:cNvPr id="1747171462" name="Google Shape;320;p62" hidden="0"/>
          <p:cNvSpPr>
            <a:spLocks noAdjustHandles="0" noChangeArrowheads="0"/>
          </p:cNvSpPr>
          <p:nvPr isPhoto="0" userDrawn="0"/>
        </p:nvSpPr>
        <p:spPr bwMode="auto">
          <a:xfrm>
            <a:off x="522831" y="174201"/>
            <a:ext cx="10871100"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Scientific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a:t>
            </a:r>
            <a:r>
              <a:rPr lang="en-GB" sz="2400" b="1">
                <a:solidFill>
                  <a:srgbClr val="6076B4"/>
                </a:solidFill>
                <a:latin typeface="Corbel"/>
                <a:ea typeface="Corbel"/>
                <a:cs typeface="Corbel"/>
              </a:rPr>
              <a:t> OpenEBench</a:t>
            </a:r>
            <a:endParaRPr sz="2400" b="1">
              <a:solidFill>
                <a:srgbClr val="6076B4"/>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729071334" name="Google Shape;366;p68" hidden="0"/>
          <p:cNvPicPr/>
          <p:nvPr isPhoto="0" userDrawn="0"/>
        </p:nvPicPr>
        <p:blipFill>
          <a:blip r:embed="rId3">
            <a:alphaModFix/>
          </a:blip>
          <a:srcRect l="-3159" t="0" r="3159" b="0"/>
          <a:stretch/>
        </p:blipFill>
        <p:spPr bwMode="auto">
          <a:xfrm>
            <a:off x="8045824" y="99864"/>
            <a:ext cx="929972" cy="724676"/>
          </a:xfrm>
          <a:prstGeom prst="rect">
            <a:avLst/>
          </a:prstGeom>
          <a:noFill/>
          <a:ln>
            <a:noFill/>
          </a:ln>
        </p:spPr>
      </p:pic>
      <p:sp>
        <p:nvSpPr>
          <p:cNvPr id="327287325" name="Google Shape;368;p68" hidden="0"/>
          <p:cNvSpPr txBox="1"/>
          <p:nvPr isPhoto="0" userDrawn="0">
            <p:ph type="title" idx="4294967295" hasCustomPrompt="0"/>
          </p:nvPr>
        </p:nvSpPr>
        <p:spPr bwMode="auto">
          <a:xfrm>
            <a:off x="538358" y="523159"/>
            <a:ext cx="6632397" cy="576000"/>
          </a:xfrm>
          <a:prstGeom prst="rect">
            <a:avLst/>
          </a:prstGeom>
          <a:noFill/>
          <a:ln>
            <a:noFill/>
          </a:ln>
        </p:spPr>
        <p:txBody>
          <a:bodyPr spcFirstLastPara="1" wrap="square" lIns="0" tIns="0" rIns="0" bIns="0" anchor="ctr" anchorCtr="0">
            <a:noAutofit/>
          </a:bodyPr>
          <a:lstStyle/>
          <a:p>
            <a:pPr marL="0" lvl="0" indent="0" algn="l">
              <a:lnSpc>
                <a:spcPct val="100000"/>
              </a:lnSpc>
              <a:spcBef>
                <a:spcPts val="0"/>
              </a:spcBef>
              <a:spcAft>
                <a:spcPts val="0"/>
              </a:spcAft>
              <a:buSzPts val="1400"/>
              <a:buNone/>
              <a:defRPr/>
            </a:pPr>
            <a:r>
              <a:rPr lang="en-GB" sz="2200" b="1">
                <a:solidFill>
                  <a:schemeClr val="dk1"/>
                </a:solidFill>
                <a:latin typeface="Corbel"/>
                <a:ea typeface="Corbel"/>
                <a:cs typeface="Corbel"/>
              </a:rPr>
              <a:t>Benchmarking workflow</a:t>
            </a:r>
            <a:endParaRPr sz="2200">
              <a:solidFill>
                <a:schemeClr val="dk1"/>
              </a:solidFill>
              <a:latin typeface="Corbel"/>
              <a:ea typeface="Corbel"/>
              <a:cs typeface="Corbel"/>
            </a:endParaRPr>
          </a:p>
        </p:txBody>
      </p:sp>
      <p:sp>
        <p:nvSpPr>
          <p:cNvPr id="1204595762" name="Google Shape;320;p62" hidden="0"/>
          <p:cNvSpPr>
            <a:spLocks noAdjustHandles="0" noChangeArrowheads="0"/>
          </p:cNvSpPr>
          <p:nvPr isPhoto="0" userDrawn="0"/>
        </p:nvSpPr>
        <p:spPr bwMode="auto">
          <a:xfrm>
            <a:off x="522831" y="174201"/>
            <a:ext cx="10871100"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Scientific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a:t>
            </a:r>
            <a:r>
              <a:rPr lang="en-GB" sz="2400" b="1">
                <a:solidFill>
                  <a:srgbClr val="6076B4"/>
                </a:solidFill>
                <a:latin typeface="Corbel"/>
                <a:ea typeface="Corbel"/>
                <a:cs typeface="Corbel"/>
              </a:rPr>
              <a:t> OpenEBench</a:t>
            </a:r>
            <a:endParaRPr sz="2400" b="1">
              <a:solidFill>
                <a:srgbClr val="6076B4"/>
              </a:solidFill>
              <a:latin typeface="Corbel"/>
              <a:ea typeface="Corbel"/>
              <a:cs typeface="Corbel"/>
            </a:endParaRPr>
          </a:p>
        </p:txBody>
      </p:sp>
      <p:sp>
        <p:nvSpPr>
          <p:cNvPr id="2069896920" name="" hidden="0"/>
          <p:cNvSpPr/>
          <p:nvPr isPhoto="0" userDrawn="0"/>
        </p:nvSpPr>
        <p:spPr bwMode="auto">
          <a:xfrm>
            <a:off x="4444560" y="2465069"/>
            <a:ext cx="254916" cy="30483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
        <p:nvSpPr>
          <p:cNvPr id="1707072255" name="" hidden="0"/>
          <p:cNvSpPr/>
          <p:nvPr isPhoto="0" userDrawn="0"/>
        </p:nvSpPr>
        <p:spPr bwMode="auto">
          <a:xfrm flipH="0" flipV="0">
            <a:off x="-105317" y="2231926"/>
            <a:ext cx="105021" cy="189011"/>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sp>
        <p:nvSpPr>
          <p:cNvPr id="1069468958" name="" hidden="0"/>
          <p:cNvSpPr/>
          <p:nvPr isPhoto="0" userDrawn="0"/>
        </p:nvSpPr>
        <p:spPr bwMode="auto">
          <a:xfrm flipH="0" flipV="0">
            <a:off x="2616622" y="-7383"/>
            <a:ext cx="121322" cy="144732"/>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sp>
        <p:nvSpPr>
          <p:cNvPr id="735228020" name="" hidden="0"/>
          <p:cNvSpPr/>
          <p:nvPr isPhoto="0" userDrawn="0"/>
        </p:nvSpPr>
        <p:spPr bwMode="auto">
          <a:xfrm flipH="0" flipV="0">
            <a:off x="-433619" y="523158"/>
            <a:ext cx="101453" cy="142062"/>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sp>
        <p:nvSpPr>
          <p:cNvPr id="177175453" name="" hidden="0"/>
          <p:cNvSpPr/>
          <p:nvPr isPhoto="0" userDrawn="0"/>
        </p:nvSpPr>
        <p:spPr bwMode="auto">
          <a:xfrm flipH="0" flipV="0">
            <a:off x="395184" y="118221"/>
            <a:ext cx="127645" cy="149620"/>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sp>
        <p:nvSpPr>
          <p:cNvPr id="714270243" name="" hidden="0"/>
          <p:cNvSpPr/>
          <p:nvPr isPhoto="0" userDrawn="0"/>
        </p:nvSpPr>
        <p:spPr bwMode="auto">
          <a:xfrm flipH="0" flipV="0">
            <a:off x="-2851380" y="29160"/>
            <a:ext cx="120606" cy="108188"/>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sp>
        <p:nvSpPr>
          <p:cNvPr id="1541847699" name="" hidden="0"/>
          <p:cNvSpPr/>
          <p:nvPr isPhoto="0" userDrawn="0"/>
        </p:nvSpPr>
        <p:spPr bwMode="auto">
          <a:xfrm flipH="0" flipV="0">
            <a:off x="-634633" y="-151839"/>
            <a:ext cx="57094" cy="144548"/>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pic>
        <p:nvPicPr>
          <p:cNvPr id="1555718513" name="" hidden="0"/>
          <p:cNvPicPr>
            <a:picLocks noChangeAspect="1"/>
          </p:cNvPicPr>
          <p:nvPr isPhoto="0" userDrawn="0"/>
        </p:nvPicPr>
        <p:blipFill>
          <a:blip r:embed="rId4"/>
          <a:stretch/>
        </p:blipFill>
        <p:spPr bwMode="auto">
          <a:xfrm flipH="0" flipV="0">
            <a:off x="1020149" y="967926"/>
            <a:ext cx="6549241" cy="3935646"/>
          </a:xfrm>
          <a:prstGeom prst="rect">
            <a:avLst/>
          </a:prstGeom>
        </p:spPr>
      </p:pic>
      <p:sp>
        <p:nvSpPr>
          <p:cNvPr id="246280391" name="" hidden="0"/>
          <p:cNvSpPr txBox="1"/>
          <p:nvPr isPhoto="0" userDrawn="0"/>
        </p:nvSpPr>
        <p:spPr bwMode="auto">
          <a:xfrm flipH="0" flipV="0">
            <a:off x="538357" y="4398399"/>
            <a:ext cx="4452923" cy="594396"/>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lgn="l">
              <a:defRPr/>
            </a:pPr>
            <a:endParaRPr sz="1100" b="1">
              <a:solidFill>
                <a:schemeClr val="bg2">
                  <a:lumMod val="75000"/>
                </a:schemeClr>
              </a:solidFill>
              <a:latin typeface="Corbel"/>
              <a:ea typeface="Corbel"/>
              <a:cs typeface="Corbel"/>
            </a:endParaRPr>
          </a:p>
          <a:p>
            <a:pPr algn="l">
              <a:defRPr/>
            </a:pPr>
            <a:r>
              <a:rPr lang="en-US" sz="1100" b="1" i="0" u="none" strike="noStrike" cap="none" spc="0">
                <a:solidFill>
                  <a:schemeClr val="bg2">
                    <a:lumMod val="75000"/>
                  </a:schemeClr>
                </a:solidFill>
                <a:latin typeface="Corbel"/>
                <a:ea typeface="Corbel"/>
                <a:cs typeface="Corbel"/>
              </a:rPr>
              <a:t>https://github.com/inab/TCGA_benchmarking_workflow</a:t>
            </a:r>
            <a:endParaRPr lang="en-US" sz="1100" b="1" i="0" u="none" strike="noStrike" cap="none" spc="0">
              <a:solidFill>
                <a:schemeClr val="bg2">
                  <a:lumMod val="75000"/>
                </a:schemeClr>
              </a:solidFill>
              <a:latin typeface="Corbel"/>
              <a:ea typeface="Corbel"/>
              <a:cs typeface="Corbel"/>
            </a:endParaRPr>
          </a:p>
          <a:p>
            <a:pPr algn="l">
              <a:defRPr/>
            </a:pPr>
            <a:r>
              <a:rPr sz="1100" b="1">
                <a:solidFill>
                  <a:schemeClr val="bg2">
                    <a:lumMod val="75000"/>
                  </a:schemeClr>
                </a:solidFill>
                <a:latin typeface="Corbel"/>
                <a:ea typeface="Corbel"/>
                <a:cs typeface="Corbel"/>
              </a:rPr>
              <a:t>https://github.com/inab/TCGA_benchmarking_dockers</a:t>
            </a:r>
            <a:endParaRPr sz="1100" b="1">
              <a:solidFill>
                <a:schemeClr val="bg2">
                  <a:lumMod val="75000"/>
                </a:schemeClr>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92329151" name="Google Shape;112;p28" hidden="0"/>
          <p:cNvSpPr>
            <a:spLocks noAdjustHandles="0" noChangeArrowheads="0"/>
          </p:cNvSpPr>
          <p:nvPr isPhoto="0" userDrawn="0">
            <p:ph type="subTitle" idx="1" hasCustomPrompt="0"/>
          </p:nvPr>
        </p:nvSpPr>
        <p:spPr bwMode="auto">
          <a:xfrm>
            <a:off x="358672" y="740247"/>
            <a:ext cx="8152137" cy="326349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lgn="ctr">
              <a:defRPr/>
            </a:pPr>
            <a:r>
              <a:rPr sz="2800" b="1">
                <a:solidFill>
                  <a:schemeClr val="accent1">
                    <a:lumMod val="75000"/>
                  </a:schemeClr>
                </a:solidFill>
                <a:latin typeface="Corbel"/>
                <a:ea typeface="Corbel"/>
                <a:cs typeface="Corbel"/>
              </a:rPr>
              <a:t>HANDS-ON EXERCISE 1</a:t>
            </a:r>
            <a:endParaRPr sz="2800" b="1">
              <a:solidFill>
                <a:schemeClr val="accent1">
                  <a:lumMod val="75000"/>
                </a:schemeClr>
              </a:solidFill>
              <a:latin typeface="Corbel"/>
              <a:ea typeface="Corbel"/>
              <a:cs typeface="Corbel"/>
            </a:endParaRPr>
          </a:p>
          <a:p>
            <a:pPr algn="ctr">
              <a:defRPr/>
            </a:pPr>
            <a:r>
              <a:rPr sz="2800">
                <a:latin typeface="Corbel"/>
                <a:ea typeface="Corbel"/>
                <a:cs typeface="Corbel"/>
              </a:rPr>
              <a:t>Running the TCGA benchmarking workflow</a:t>
            </a:r>
            <a:endParaRPr sz="2800">
              <a:latin typeface="Corbel"/>
              <a:ea typeface="Corbel"/>
              <a:cs typeface="Corbel"/>
            </a:endParaRPr>
          </a:p>
        </p:txBody>
      </p:sp>
      <p:pic>
        <p:nvPicPr>
          <p:cNvPr id="1078095792" name="Google Shape;366;p68" hidden="0"/>
          <p:cNvPicPr/>
          <p:nvPr isPhoto="0" userDrawn="0"/>
        </p:nvPicPr>
        <p:blipFill>
          <a:blip r:embed="rId2">
            <a:alphaModFix/>
          </a:blip>
          <a:srcRect l="-3159" t="0" r="3159" b="0"/>
          <a:stretch/>
        </p:blipFill>
        <p:spPr bwMode="auto">
          <a:xfrm>
            <a:off x="8045823" y="99864"/>
            <a:ext cx="929971" cy="7246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398359071" name="Google Shape;111;p28" hidden="0"/>
          <p:cNvSpPr>
            <a:spLocks noAdjustHandles="0" noChangeArrowheads="0"/>
          </p:cNvSpPr>
          <p:nvPr isPhoto="0" userDrawn="0">
            <p:ph type="title" hasCustomPrompt="0"/>
          </p:nvPr>
        </p:nvSpPr>
        <p:spPr bwMode="auto">
          <a:xfrm>
            <a:off x="539119"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r>
              <a:rPr sz="2400" i="0" u="none" strike="noStrike" cap="none" spc="0">
                <a:solidFill>
                  <a:srgbClr val="6076B4"/>
                </a:solidFill>
                <a:latin typeface="Corbel"/>
                <a:ea typeface="Corbel"/>
                <a:cs typeface="Corbel"/>
              </a:rPr>
              <a:t> </a:t>
            </a:r>
            <a:r>
              <a:rPr lang="en-US" sz="2400" b="1" i="0" u="none" strike="noStrike" cap="none" spc="0">
                <a:solidFill>
                  <a:srgbClr val="6076B4"/>
                </a:solidFill>
                <a:latin typeface="Corbel"/>
                <a:ea typeface="Corbel"/>
                <a:cs typeface="Corbel"/>
              </a:rPr>
              <a:t>TCGA Cancer Driver Genes </a:t>
            </a:r>
            <a:r>
              <a:rPr sz="2400" i="0" u="none" strike="noStrike" cap="none" spc="0">
                <a:solidFill>
                  <a:srgbClr val="6076B4"/>
                </a:solidFill>
                <a:latin typeface="Corbel"/>
                <a:ea typeface="Corbel"/>
                <a:cs typeface="Corbel"/>
              </a:rPr>
              <a:t>benchmarking</a:t>
            </a:r>
            <a:r>
              <a:rPr lang="en-GB" sz="2400" b="0" i="0" u="none" strike="noStrike" cap="none" spc="0">
                <a:solidFill>
                  <a:srgbClr val="6076B4"/>
                </a:solidFill>
                <a:latin typeface="Corbel"/>
                <a:ea typeface="Corbel"/>
                <a:cs typeface="Corbel"/>
              </a:rPr>
              <a:t> description</a:t>
            </a:r>
            <a:endParaRPr/>
          </a:p>
        </p:txBody>
      </p:sp>
      <p:sp>
        <p:nvSpPr>
          <p:cNvPr id="1737380484" name="Google Shape;112;p28" hidden="0"/>
          <p:cNvSpPr>
            <a:spLocks noAdjustHandles="0" noChangeArrowheads="0"/>
          </p:cNvSpPr>
          <p:nvPr isPhoto="0" userDrawn="0">
            <p:ph type="subTitle" idx="1" hasCustomPrompt="0"/>
          </p:nvPr>
        </p:nvSpPr>
        <p:spPr bwMode="auto">
          <a:xfrm flipH="0" flipV="0">
            <a:off x="533179" y="1411111"/>
            <a:ext cx="8152137" cy="2996368"/>
          </a:xfrm>
          <a:prstGeom prst="rect">
            <a:avLst/>
          </a:prstGeom>
          <a:noFill/>
          <a:ln>
            <a:noFill/>
          </a:ln>
        </p:spPr>
        <p:txBody>
          <a:bodyPr spcFirstLastPara="1" vertOverflow="overflow" horzOverflow="clip" vert="horz" wrap="square" lIns="0" tIns="0" rIns="0" bIns="0" numCol="1" spcCol="0" rtlCol="0" fromWordArt="0" anchor="t" anchorCtr="0" forceAA="0" upright="0" compatLnSpc="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marL="457407" indent="-228806">
              <a:buSzPts val="1000"/>
              <a:buFont typeface="Arial"/>
              <a:buChar char="•"/>
              <a:defRPr/>
            </a:pPr>
            <a:r>
              <a:rPr sz="1600">
                <a:latin typeface="Corbel"/>
                <a:ea typeface="Corbel"/>
                <a:cs typeface="Corbel"/>
              </a:rPr>
              <a:t>The Cancer Genome Atlas consortium organized a benchmarking event to compare the performance of cancer driver gene identification tools in 33 cancer types [see</a:t>
            </a:r>
            <a:r>
              <a:rPr sz="1600" u="sng">
                <a:latin typeface="Corbel"/>
                <a:ea typeface="Corbel"/>
                <a:cs typeface="Corbel"/>
                <a:hlinkClick r:id="rId2" tooltip="https://doi.org/10.1016/j.cell.2018.02.060"/>
              </a:rPr>
              <a:t> Bailey et al, 2018</a:t>
            </a:r>
            <a:r>
              <a:rPr sz="1600">
                <a:latin typeface="Corbel"/>
                <a:ea typeface="Corbel"/>
                <a:cs typeface="Corbel"/>
              </a:rPr>
              <a:t> for more info]</a:t>
            </a:r>
            <a:endParaRPr sz="1600">
              <a:latin typeface="Corbel"/>
              <a:ea typeface="Corbel"/>
              <a:cs typeface="Corbel"/>
            </a:endParaRPr>
          </a:p>
          <a:p>
            <a:pPr>
              <a:defRPr/>
            </a:pPr>
            <a:endParaRPr sz="1600">
              <a:latin typeface="Corbel"/>
              <a:ea typeface="Corbel"/>
              <a:cs typeface="Corbel"/>
            </a:endParaRPr>
          </a:p>
          <a:p>
            <a:pPr marL="457407" indent="-228806">
              <a:lnSpc>
                <a:spcPct val="100000"/>
              </a:lnSpc>
              <a:buSzPts val="1000"/>
              <a:buFont typeface="Arial"/>
              <a:buChar char="•"/>
              <a:defRPr/>
            </a:pPr>
            <a:r>
              <a:rPr sz="1600">
                <a:latin typeface="Corbel"/>
                <a:ea typeface="Corbel"/>
                <a:cs typeface="Corbel"/>
              </a:rPr>
              <a:t>8 tools have published their results in OpenEBench [</a:t>
            </a:r>
            <a:r>
              <a:rPr sz="1600" u="sng">
                <a:latin typeface="Corbel"/>
                <a:ea typeface="Corbel"/>
                <a:cs typeface="Corbel"/>
                <a:hlinkClick r:id="rId3" tooltip="https://dev-openebench.bsc.es/scientific/OEBC001"/>
              </a:rPr>
              <a:t>OEBC001</a:t>
            </a:r>
            <a:r>
              <a:rPr sz="1600">
                <a:latin typeface="Corbel"/>
                <a:ea typeface="Corbel"/>
                <a:cs typeface="Corbel"/>
              </a:rPr>
              <a:t>]</a:t>
            </a:r>
            <a:endParaRPr sz="1600">
              <a:latin typeface="Corbel"/>
              <a:ea typeface="Corbel"/>
              <a:cs typeface="Corbel"/>
            </a:endParaRPr>
          </a:p>
          <a:p>
            <a:pPr>
              <a:lnSpc>
                <a:spcPct val="100000"/>
              </a:lnSpc>
              <a:defRPr/>
            </a:pPr>
            <a:endParaRPr sz="1600">
              <a:latin typeface="Corbel"/>
              <a:ea typeface="Corbel"/>
              <a:cs typeface="Corbel"/>
            </a:endParaRPr>
          </a:p>
          <a:p>
            <a:pPr marL="457407" indent="-228806">
              <a:buSzPts val="1000"/>
              <a:buFont typeface="Arial"/>
              <a:buChar char="•"/>
              <a:defRPr/>
            </a:pPr>
            <a:r>
              <a:rPr sz="1600">
                <a:latin typeface="Corbel"/>
                <a:ea typeface="Corbel"/>
                <a:cs typeface="Corbel"/>
              </a:rPr>
              <a:t>You have a tool called “my gene predictor” and want to compare the results against the public ones</a:t>
            </a:r>
            <a:endParaRPr sz="1600">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982303984" name="Google Shape;318;p62" hidden="0"/>
          <p:cNvPicPr/>
          <p:nvPr isPhoto="0" userDrawn="0"/>
        </p:nvPicPr>
        <p:blipFill>
          <a:blip r:embed="rId2">
            <a:alphaModFix/>
          </a:blip>
          <a:srcRect l="-3159" t="0" r="3159" b="0"/>
          <a:stretch/>
        </p:blipFill>
        <p:spPr bwMode="auto">
          <a:xfrm>
            <a:off x="8045823" y="99864"/>
            <a:ext cx="929971" cy="724675"/>
          </a:xfrm>
          <a:prstGeom prst="rect">
            <a:avLst/>
          </a:prstGeom>
          <a:noFill/>
          <a:ln>
            <a:noFill/>
          </a:ln>
        </p:spPr>
      </p:pic>
      <p:sp>
        <p:nvSpPr>
          <p:cNvPr id="639608768" name="Google Shape;320;p62" hidden="0"/>
          <p:cNvSpPr>
            <a:spLocks noAdjustHandles="0" noChangeArrowheads="0"/>
          </p:cNvSpPr>
          <p:nvPr isPhoto="0" userDrawn="0">
            <p:ph type="title" idx="4294967295" hasCustomPrompt="0"/>
          </p:nvPr>
        </p:nvSpPr>
        <p:spPr bwMode="auto">
          <a:xfrm>
            <a:off x="522829" y="174200"/>
            <a:ext cx="10871100" cy="576000"/>
          </a:xfrm>
          <a:prstGeom prst="rect">
            <a:avLst/>
          </a:prstGeom>
          <a:noFill/>
          <a:ln>
            <a:noFill/>
          </a:ln>
        </p:spPr>
        <p:txBody>
          <a:bodyPr spcFirstLastPara="1" wrap="square" lIns="0" tIns="0" rIns="0" bIns="0" anchor="ctr" anchorCtr="0">
            <a:noAutofit/>
          </a:bodyPr>
          <a:lstStyle/>
          <a:p>
            <a:pPr marL="0" lvl="0" indent="0" algn="l">
              <a:lnSpc>
                <a:spcPct val="100000"/>
              </a:lnSpc>
              <a:spcBef>
                <a:spcPts val="0"/>
              </a:spcBef>
              <a:spcAft>
                <a:spcPts val="0"/>
              </a:spcAft>
              <a:buSzPts val="1400"/>
              <a:buNone/>
              <a:defRPr/>
            </a:pPr>
            <a:r>
              <a:rPr lang="en-US" sz="2400" b="1" i="0" u="none" strike="noStrike" cap="none" spc="0">
                <a:solidFill>
                  <a:srgbClr val="6076B4"/>
                </a:solidFill>
                <a:latin typeface="Corbel"/>
                <a:ea typeface="Corbel"/>
                <a:cs typeface="Corbel"/>
              </a:rPr>
              <a:t>TCGA Cancer Driver Genes</a:t>
            </a:r>
            <a:r>
              <a:rPr lang="en-GB" sz="2400">
                <a:solidFill>
                  <a:srgbClr val="6076B4"/>
                </a:solidFill>
                <a:latin typeface="Corbel"/>
                <a:ea typeface="Corbel"/>
                <a:cs typeface="Corbel"/>
              </a:rPr>
              <a:t> benchmarking organization</a:t>
            </a:r>
            <a:endParaRPr sz="2400" b="1">
              <a:solidFill>
                <a:srgbClr val="6076B4"/>
              </a:solidFill>
              <a:latin typeface="Corbel"/>
              <a:ea typeface="Corbel"/>
              <a:cs typeface="Corbel"/>
            </a:endParaRPr>
          </a:p>
        </p:txBody>
      </p:sp>
      <p:grpSp>
        <p:nvGrpSpPr>
          <p:cNvPr id="251028728" name="" hidden="0"/>
          <p:cNvGrpSpPr/>
          <p:nvPr isPhoto="0" userDrawn="0"/>
        </p:nvGrpSpPr>
        <p:grpSpPr bwMode="auto">
          <a:xfrm flipH="0" flipV="0">
            <a:off x="620653" y="989339"/>
            <a:ext cx="1823837" cy="734231"/>
            <a:chOff x="0" y="0"/>
            <a:chExt cx="1823837" cy="734231"/>
          </a:xfrm>
        </p:grpSpPr>
        <p:sp>
          <p:nvSpPr>
            <p:cNvPr id="898961346" name="" hidden="0"/>
            <p:cNvSpPr/>
            <p:nvPr isPhoto="0" userDrawn="0"/>
          </p:nvSpPr>
          <p:spPr bwMode="auto">
            <a:xfrm flipH="0" flipV="0">
              <a:off x="0" y="0"/>
              <a:ext cx="1823837" cy="734231"/>
            </a:xfrm>
            <a:prstGeom prst="rect">
              <a:avLst/>
            </a:prstGeom>
            <a:solidFill>
              <a:schemeClr val="bg2">
                <a:lumMod val="20000"/>
                <a:lumOff val="80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latin typeface="Corbel"/>
                <a:ea typeface="Corbel"/>
                <a:cs typeface="Corbel"/>
              </a:endParaRPr>
            </a:p>
          </p:txBody>
        </p:sp>
        <p:sp>
          <p:nvSpPr>
            <p:cNvPr id="974522599" name="" hidden="0"/>
            <p:cNvSpPr/>
            <p:nvPr isPhoto="0" userDrawn="0"/>
          </p:nvSpPr>
          <p:spPr bwMode="auto">
            <a:xfrm flipH="0" flipV="0">
              <a:off x="175102" y="161922"/>
              <a:ext cx="1518851" cy="312789"/>
            </a:xfrm>
            <a:prstGeom prst="rect">
              <a:avLst/>
            </a:prstGeom>
            <a:grpFill/>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lgn="ctr">
                <a:defRPr/>
              </a:pPr>
              <a:r>
                <a:rPr sz="1800" b="1" i="0" u="none">
                  <a:solidFill>
                    <a:srgbClr val="404040"/>
                  </a:solidFill>
                  <a:latin typeface="Corbel"/>
                  <a:ea typeface="Corbel"/>
                  <a:cs typeface="Corbel"/>
                </a:rPr>
                <a:t>Community</a:t>
              </a:r>
              <a:endParaRPr sz="1800" b="1" i="0" u="none">
                <a:solidFill>
                  <a:srgbClr val="404040"/>
                </a:solidFill>
                <a:latin typeface="Corbel"/>
                <a:ea typeface="Corbel"/>
                <a:cs typeface="Corbel"/>
              </a:endParaRPr>
            </a:p>
          </p:txBody>
        </p:sp>
      </p:grpSp>
      <p:grpSp>
        <p:nvGrpSpPr>
          <p:cNvPr id="1800837915" name="" hidden="0"/>
          <p:cNvGrpSpPr/>
          <p:nvPr isPhoto="0" userDrawn="0"/>
        </p:nvGrpSpPr>
        <p:grpSpPr bwMode="auto">
          <a:xfrm flipH="0" flipV="0">
            <a:off x="620653" y="1792305"/>
            <a:ext cx="1829404" cy="834863"/>
            <a:chOff x="0" y="0"/>
            <a:chExt cx="1829404" cy="834863"/>
          </a:xfrm>
        </p:grpSpPr>
        <p:sp>
          <p:nvSpPr>
            <p:cNvPr id="625789510" name="" hidden="0"/>
            <p:cNvSpPr/>
            <p:nvPr isPhoto="0" userDrawn="0"/>
          </p:nvSpPr>
          <p:spPr bwMode="auto">
            <a:xfrm flipH="0" flipV="0">
              <a:off x="0" y="0"/>
              <a:ext cx="1829404" cy="834863"/>
            </a:xfrm>
            <a:prstGeom prst="rect">
              <a:avLst/>
            </a:prstGeom>
            <a:solidFill>
              <a:schemeClr val="bg2">
                <a:lumMod val="40000"/>
                <a:lumOff val="60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latin typeface="Corbel"/>
                <a:ea typeface="Corbel"/>
                <a:cs typeface="Corbel"/>
              </a:endParaRPr>
            </a:p>
          </p:txBody>
        </p:sp>
        <p:sp>
          <p:nvSpPr>
            <p:cNvPr id="541954541" name="" hidden="0"/>
            <p:cNvSpPr/>
            <p:nvPr isPhoto="0" userDrawn="0"/>
          </p:nvSpPr>
          <p:spPr bwMode="auto">
            <a:xfrm flipH="0" flipV="0">
              <a:off x="104360" y="143061"/>
              <a:ext cx="1641888" cy="409380"/>
            </a:xfrm>
            <a:prstGeom prst="rect">
              <a:avLst/>
            </a:prstGeom>
            <a:grpFill/>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lgn="ctr">
                <a:defRPr/>
              </a:pPr>
              <a:r>
                <a:rPr sz="1600" b="1" i="0" u="none">
                  <a:solidFill>
                    <a:srgbClr val="404040"/>
                  </a:solidFill>
                  <a:latin typeface="Corbel"/>
                  <a:ea typeface="Corbel"/>
                  <a:cs typeface="Corbel"/>
                </a:rPr>
                <a:t>Benchmarking Event</a:t>
              </a:r>
              <a:endParaRPr sz="1800" b="1" i="0" u="none">
                <a:solidFill>
                  <a:srgbClr val="404040"/>
                </a:solidFill>
                <a:latin typeface="Corbel"/>
                <a:ea typeface="Corbel"/>
                <a:cs typeface="Corbel"/>
              </a:endParaRPr>
            </a:p>
          </p:txBody>
        </p:sp>
      </p:grpSp>
      <p:grpSp>
        <p:nvGrpSpPr>
          <p:cNvPr id="1721373756" name="" hidden="0"/>
          <p:cNvGrpSpPr/>
          <p:nvPr isPhoto="0" userDrawn="0"/>
        </p:nvGrpSpPr>
        <p:grpSpPr bwMode="auto">
          <a:xfrm flipH="0" flipV="0">
            <a:off x="620003" y="2696090"/>
            <a:ext cx="1830055" cy="758886"/>
            <a:chOff x="0" y="0"/>
            <a:chExt cx="1830055" cy="758886"/>
          </a:xfrm>
        </p:grpSpPr>
        <p:sp>
          <p:nvSpPr>
            <p:cNvPr id="23765323" name="" hidden="0"/>
            <p:cNvSpPr/>
            <p:nvPr isPhoto="0" userDrawn="0"/>
          </p:nvSpPr>
          <p:spPr bwMode="auto">
            <a:xfrm flipH="0" flipV="0">
              <a:off x="0" y="0"/>
              <a:ext cx="1830055" cy="758886"/>
            </a:xfrm>
            <a:prstGeom prst="rect">
              <a:avLst/>
            </a:prstGeom>
            <a:solidFill>
              <a:schemeClr val="bg2">
                <a:lumMod val="60000"/>
                <a:lumOff val="40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latin typeface="Corbel"/>
                <a:ea typeface="Corbel"/>
                <a:cs typeface="Corbel"/>
              </a:endParaRPr>
            </a:p>
          </p:txBody>
        </p:sp>
        <p:sp>
          <p:nvSpPr>
            <p:cNvPr id="1892707584" name="" hidden="0"/>
            <p:cNvSpPr/>
            <p:nvPr isPhoto="0" userDrawn="0"/>
          </p:nvSpPr>
          <p:spPr bwMode="auto">
            <a:xfrm flipH="0" flipV="0">
              <a:off x="188263" y="205067"/>
              <a:ext cx="1414317" cy="273067"/>
            </a:xfrm>
            <a:prstGeom prst="rect">
              <a:avLst/>
            </a:prstGeom>
            <a:grpFill/>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lgn="ctr">
                <a:defRPr/>
              </a:pPr>
              <a:r>
                <a:rPr sz="1800" b="1" i="0" u="none">
                  <a:solidFill>
                    <a:srgbClr val="404040"/>
                  </a:solidFill>
                  <a:latin typeface="Corbel"/>
                  <a:ea typeface="Corbel"/>
                  <a:cs typeface="Corbel"/>
                </a:rPr>
                <a:t>Challenge</a:t>
              </a:r>
              <a:endParaRPr sz="1800" b="1" i="0" u="none">
                <a:solidFill>
                  <a:srgbClr val="404040"/>
                </a:solidFill>
                <a:latin typeface="Corbel"/>
                <a:ea typeface="Corbel"/>
                <a:cs typeface="Corbel"/>
              </a:endParaRPr>
            </a:p>
          </p:txBody>
        </p:sp>
      </p:grpSp>
      <p:grpSp>
        <p:nvGrpSpPr>
          <p:cNvPr id="458672524" name="" hidden="0"/>
          <p:cNvGrpSpPr/>
          <p:nvPr isPhoto="0" userDrawn="0"/>
        </p:nvGrpSpPr>
        <p:grpSpPr bwMode="auto">
          <a:xfrm flipH="0" flipV="0">
            <a:off x="620003" y="3518007"/>
            <a:ext cx="1827183" cy="828856"/>
            <a:chOff x="0" y="0"/>
            <a:chExt cx="1827183" cy="828856"/>
          </a:xfrm>
        </p:grpSpPr>
        <p:sp>
          <p:nvSpPr>
            <p:cNvPr id="1876648006" name="" hidden="0"/>
            <p:cNvSpPr/>
            <p:nvPr isPhoto="0" userDrawn="0"/>
          </p:nvSpPr>
          <p:spPr bwMode="auto">
            <a:xfrm flipH="0" flipV="0">
              <a:off x="0" y="0"/>
              <a:ext cx="1827183" cy="828856"/>
            </a:xfrm>
            <a:prstGeom prst="rect">
              <a:avLst/>
            </a:prstGeom>
            <a:solidFill>
              <a:schemeClr val="bg2">
                <a:lumMod val="75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a:p>
              <a:pPr>
                <a:defRPr/>
              </a:pPr>
              <a:endParaRPr>
                <a:latin typeface="Corbel"/>
                <a:ea typeface="Corbel"/>
                <a:cs typeface="Corbel"/>
              </a:endParaRPr>
            </a:p>
          </p:txBody>
        </p:sp>
        <p:sp>
          <p:nvSpPr>
            <p:cNvPr id="1424383468" name="" hidden="0"/>
            <p:cNvSpPr/>
            <p:nvPr isPhoto="0" userDrawn="0"/>
          </p:nvSpPr>
          <p:spPr bwMode="auto">
            <a:xfrm flipH="0" flipV="0">
              <a:off x="216816" y="225902"/>
              <a:ext cx="1430048" cy="425985"/>
            </a:xfrm>
            <a:prstGeom prst="rect">
              <a:avLst/>
            </a:prstGeom>
            <a:grpFill/>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lgn="ctr">
                <a:defRPr/>
              </a:pPr>
              <a:r>
                <a:rPr sz="1800" b="1" i="0" u="none">
                  <a:solidFill>
                    <a:schemeClr val="bg1"/>
                  </a:solidFill>
                  <a:latin typeface="Corbel"/>
                  <a:ea typeface="Corbel"/>
                  <a:cs typeface="Corbel"/>
                </a:rPr>
                <a:t>Participant</a:t>
              </a:r>
              <a:endParaRPr sz="1800" b="1" i="0" u="none">
                <a:solidFill>
                  <a:schemeClr val="bg1"/>
                </a:solidFill>
                <a:latin typeface="Corbel"/>
                <a:ea typeface="Corbel"/>
                <a:cs typeface="Corbel"/>
              </a:endParaRPr>
            </a:p>
          </p:txBody>
        </p:sp>
      </p:grpSp>
      <p:sp>
        <p:nvSpPr>
          <p:cNvPr id="1460451035" name="" hidden="0"/>
          <p:cNvSpPr/>
          <p:nvPr isPhoto="0" userDrawn="0"/>
        </p:nvSpPr>
        <p:spPr bwMode="auto">
          <a:xfrm flipH="0" flipV="0">
            <a:off x="3034660" y="1160800"/>
            <a:ext cx="883851" cy="283175"/>
          </a:xfrm>
          <a:prstGeom prst="rightArrow">
            <a:avLst>
              <a:gd name="adj1" fmla="val 50000"/>
              <a:gd name="adj2" fmla="val 50000"/>
            </a:avLst>
          </a:prstGeom>
          <a:solidFill>
            <a:schemeClr val="accent1"/>
          </a:solidFill>
          <a:ln w="25400"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978582168" name="" hidden="0"/>
          <p:cNvSpPr/>
          <p:nvPr isPhoto="0" userDrawn="0"/>
        </p:nvSpPr>
        <p:spPr bwMode="auto">
          <a:xfrm flipH="0" flipV="0">
            <a:off x="3030437" y="2061572"/>
            <a:ext cx="883849" cy="283174"/>
          </a:xfrm>
          <a:prstGeom prst="rightArrow">
            <a:avLst>
              <a:gd name="adj1" fmla="val 50000"/>
              <a:gd name="adj2" fmla="val 50000"/>
            </a:avLst>
          </a:prstGeom>
          <a:solidFill>
            <a:schemeClr val="accent1"/>
          </a:solidFill>
          <a:ln w="25400"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2008226436" name="" hidden="0"/>
          <p:cNvSpPr/>
          <p:nvPr isPhoto="0" userDrawn="0"/>
        </p:nvSpPr>
        <p:spPr bwMode="auto">
          <a:xfrm flipH="0" flipV="0">
            <a:off x="3030437" y="3004372"/>
            <a:ext cx="883849" cy="283174"/>
          </a:xfrm>
          <a:prstGeom prst="rightArrow">
            <a:avLst>
              <a:gd name="adj1" fmla="val 50000"/>
              <a:gd name="adj2" fmla="val 50000"/>
            </a:avLst>
          </a:prstGeom>
          <a:solidFill>
            <a:schemeClr val="accent1"/>
          </a:solidFill>
          <a:ln w="25400"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364601163" name="" hidden="0"/>
          <p:cNvSpPr/>
          <p:nvPr isPhoto="0" userDrawn="0"/>
        </p:nvSpPr>
        <p:spPr bwMode="auto">
          <a:xfrm flipH="0" flipV="0">
            <a:off x="3034660" y="3835881"/>
            <a:ext cx="883849" cy="283174"/>
          </a:xfrm>
          <a:prstGeom prst="rightArrow">
            <a:avLst>
              <a:gd name="adj1" fmla="val 50000"/>
              <a:gd name="adj2" fmla="val 50000"/>
            </a:avLst>
          </a:prstGeom>
          <a:solidFill>
            <a:schemeClr val="accent1"/>
          </a:solidFill>
          <a:ln w="25400"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1271657518" name="" hidden="0"/>
          <p:cNvSpPr txBox="1"/>
          <p:nvPr isPhoto="0" userDrawn="0"/>
        </p:nvSpPr>
        <p:spPr bwMode="auto">
          <a:xfrm flipH="0" flipV="0">
            <a:off x="4345727" y="1142133"/>
            <a:ext cx="3352380" cy="406641"/>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600">
                <a:latin typeface="Corbel"/>
                <a:ea typeface="Corbel"/>
                <a:cs typeface="Corbel"/>
              </a:rPr>
              <a:t>The Cancer Genome Atlas (TCGA)</a:t>
            </a:r>
            <a:endParaRPr sz="1600">
              <a:latin typeface="Corbel"/>
              <a:ea typeface="Corbel"/>
              <a:cs typeface="Corbel"/>
            </a:endParaRPr>
          </a:p>
        </p:txBody>
      </p:sp>
      <p:sp>
        <p:nvSpPr>
          <p:cNvPr id="1431032344" name="" hidden="0"/>
          <p:cNvSpPr txBox="1"/>
          <p:nvPr isPhoto="0" userDrawn="0"/>
        </p:nvSpPr>
        <p:spPr bwMode="auto">
          <a:xfrm flipH="0" flipV="0">
            <a:off x="4345726" y="1939349"/>
            <a:ext cx="3468158" cy="527621"/>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600">
                <a:latin typeface="Corbel"/>
                <a:ea typeface="Corbel"/>
                <a:cs typeface="Corbel"/>
              </a:rPr>
              <a:t>2018 PanCancer data - Driver Genes prediction benchmark</a:t>
            </a:r>
            <a:endParaRPr sz="1600">
              <a:latin typeface="Corbel"/>
              <a:ea typeface="Corbel"/>
              <a:cs typeface="Corbel"/>
            </a:endParaRPr>
          </a:p>
        </p:txBody>
      </p:sp>
      <p:sp>
        <p:nvSpPr>
          <p:cNvPr id="1446926246" name="" hidden="0"/>
          <p:cNvSpPr txBox="1"/>
          <p:nvPr isPhoto="0" userDrawn="0"/>
        </p:nvSpPr>
        <p:spPr bwMode="auto">
          <a:xfrm flipH="0" flipV="0">
            <a:off x="4341503" y="2859384"/>
            <a:ext cx="3446772" cy="55293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lang="en-US" sz="1600" b="0" i="0" u="none" strike="noStrike" cap="none" spc="0">
                <a:solidFill>
                  <a:srgbClr val="000000"/>
                </a:solidFill>
                <a:latin typeface="Corbel"/>
                <a:ea typeface="Corbel"/>
                <a:cs typeface="Corbel"/>
              </a:rPr>
              <a:t>Adrenocortical Carcinoma (ACC)</a:t>
            </a:r>
            <a:endParaRPr sz="1600" b="0" i="0" u="none" strike="noStrike" cap="none" spc="0">
              <a:solidFill>
                <a:srgbClr val="000000"/>
              </a:solidFill>
              <a:latin typeface="Corbel"/>
              <a:ea typeface="Corbel"/>
              <a:cs typeface="Corbel"/>
            </a:endParaRPr>
          </a:p>
          <a:p>
            <a:pPr>
              <a:defRPr/>
            </a:pPr>
            <a:r>
              <a:rPr lang="en-US" sz="1600" b="0" i="0" u="none" strike="noStrike" cap="none" spc="0">
                <a:solidFill>
                  <a:srgbClr val="000000"/>
                </a:solidFill>
                <a:latin typeface="Corbel"/>
                <a:ea typeface="Corbel"/>
                <a:cs typeface="Corbel"/>
              </a:rPr>
              <a:t>Breast Invasive Carcinoma (BRCA)</a:t>
            </a:r>
            <a:endParaRPr sz="1600">
              <a:latin typeface="Corbel"/>
              <a:ea typeface="Corbel"/>
              <a:cs typeface="Corbel"/>
            </a:endParaRPr>
          </a:p>
        </p:txBody>
      </p:sp>
      <p:sp>
        <p:nvSpPr>
          <p:cNvPr id="658209656" name="" hidden="0"/>
          <p:cNvSpPr txBox="1"/>
          <p:nvPr isPhoto="0" userDrawn="0"/>
        </p:nvSpPr>
        <p:spPr bwMode="auto">
          <a:xfrm flipH="0" flipV="0">
            <a:off x="4426658" y="3774148"/>
            <a:ext cx="3063444" cy="406640"/>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600">
                <a:latin typeface="Corbel"/>
                <a:ea typeface="Corbel"/>
                <a:cs typeface="Corbel"/>
              </a:rPr>
              <a:t>my_gene_predictor</a:t>
            </a:r>
            <a:endParaRPr sz="1600">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328700180" name="Google Shape;111;p28" hidden="0"/>
          <p:cNvSpPr>
            <a:spLocks noAdjustHandles="0" noChangeArrowheads="0"/>
          </p:cNvSpPr>
          <p:nvPr isPhoto="0" userDrawn="0">
            <p:ph type="title" hasCustomPrompt="0"/>
          </p:nvPr>
        </p:nvSpPr>
        <p:spPr bwMode="auto">
          <a:xfrm>
            <a:off x="539119"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r>
              <a:rPr sz="2400" i="0" u="none" strike="noStrike" cap="none" spc="0">
                <a:solidFill>
                  <a:srgbClr val="6076B4"/>
                </a:solidFill>
                <a:latin typeface="Corbel"/>
                <a:ea typeface="Corbel"/>
                <a:cs typeface="Corbel"/>
              </a:rPr>
              <a:t>Running the workflow from the CLI</a:t>
            </a:r>
            <a:r>
              <a:rPr/>
              <a:t> </a:t>
            </a:r>
            <a:endParaRPr/>
          </a:p>
        </p:txBody>
      </p:sp>
      <p:sp>
        <p:nvSpPr>
          <p:cNvPr id="831540743" name="Google Shape;112;p28" hidden="0"/>
          <p:cNvSpPr>
            <a:spLocks noAdjustHandles="0" noChangeArrowheads="0"/>
          </p:cNvSpPr>
          <p:nvPr isPhoto="0" userDrawn="0">
            <p:ph type="subTitle" idx="1" hasCustomPrompt="0"/>
          </p:nvPr>
        </p:nvSpPr>
        <p:spPr bwMode="auto">
          <a:xfrm>
            <a:off x="533180" y="1143990"/>
            <a:ext cx="8152137" cy="3263490"/>
          </a:xfrm>
          <a:prstGeom prst="rect">
            <a:avLst/>
          </a:prstGeom>
          <a:noFill/>
          <a:ln>
            <a:noFill/>
          </a:ln>
        </p:spPr>
        <p:txBody>
          <a:bodyPr spcFirstLastPara="1" vertOverflow="overflow" horzOverflow="clip" vert="horz" wrap="square" lIns="0" tIns="0" rIns="0" bIns="0" numCol="1" spcCol="0" rtlCol="0" fromWordArt="0" anchor="t" anchorCtr="0" forceAA="0" upright="0" compatLnSpc="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lnSpc>
                <a:spcPct val="150000"/>
              </a:lnSpc>
              <a:defRPr/>
            </a:pPr>
            <a:r>
              <a:rPr sz="1600">
                <a:latin typeface="Corbel"/>
                <a:ea typeface="Corbel"/>
                <a:cs typeface="Corbel"/>
              </a:rPr>
              <a:t>For detailed information please refer to the </a:t>
            </a:r>
            <a:r>
              <a:rPr sz="1600" u="sng">
                <a:latin typeface="Corbel"/>
                <a:ea typeface="Corbel"/>
                <a:cs typeface="Corbel"/>
                <a:hlinkClick r:id="rId2" tooltip="https://github.com/inab/TCGA_benchmarking_workflow/blob/1.0.8/README.md"/>
              </a:rPr>
              <a:t>README in the workflow’s GitHub repository</a:t>
            </a:r>
            <a:endParaRPr/>
          </a:p>
          <a:p>
            <a:pPr>
              <a:lnSpc>
                <a:spcPct val="114999"/>
              </a:lnSpc>
              <a:defRPr/>
            </a:pPr>
            <a:r>
              <a:rPr sz="1600">
                <a:latin typeface="Corbel"/>
                <a:ea typeface="Corbel"/>
                <a:cs typeface="Corbel"/>
              </a:rPr>
              <a:t>Requirements:</a:t>
            </a:r>
            <a:endParaRPr sz="1600">
              <a:latin typeface="Corbel"/>
              <a:ea typeface="Corbel"/>
              <a:cs typeface="Corbel"/>
            </a:endParaRPr>
          </a:p>
          <a:p>
            <a:pPr marL="457407" indent="-228806">
              <a:lnSpc>
                <a:spcPct val="100000"/>
              </a:lnSpc>
              <a:buSzPts val="1000"/>
              <a:buFont typeface="Arial"/>
              <a:buChar char="–"/>
              <a:defRPr/>
            </a:pPr>
            <a:r>
              <a:rPr sz="1600">
                <a:latin typeface="Corbel"/>
                <a:ea typeface="Corbel"/>
                <a:cs typeface="Corbel"/>
              </a:rPr>
              <a:t>Git</a:t>
            </a:r>
            <a:endParaRPr sz="1600">
              <a:latin typeface="Corbel"/>
              <a:ea typeface="Corbel"/>
              <a:cs typeface="Corbel"/>
            </a:endParaRPr>
          </a:p>
          <a:p>
            <a:pPr marL="457407" indent="-228806">
              <a:lnSpc>
                <a:spcPct val="100000"/>
              </a:lnSpc>
              <a:buSzPts val="1000"/>
              <a:buFont typeface="Arial"/>
              <a:buChar char="–"/>
              <a:defRPr/>
            </a:pPr>
            <a:r>
              <a:rPr sz="1600">
                <a:latin typeface="Corbel"/>
                <a:ea typeface="Corbel"/>
                <a:cs typeface="Corbel"/>
              </a:rPr>
              <a:t>Docker</a:t>
            </a:r>
            <a:endParaRPr sz="1600">
              <a:latin typeface="Corbel"/>
              <a:ea typeface="Corbel"/>
              <a:cs typeface="Corbel"/>
            </a:endParaRPr>
          </a:p>
          <a:p>
            <a:pPr marL="457407" indent="-228806">
              <a:lnSpc>
                <a:spcPct val="100000"/>
              </a:lnSpc>
              <a:buSzPts val="1000"/>
              <a:buFont typeface="Arial"/>
              <a:buChar char="–"/>
              <a:defRPr/>
            </a:pPr>
            <a:r>
              <a:rPr sz="1600">
                <a:latin typeface="Corbel"/>
                <a:ea typeface="Corbel"/>
                <a:cs typeface="Corbel"/>
              </a:rPr>
              <a:t>Nextflow </a:t>
            </a:r>
            <a:r>
              <a:rPr sz="1600">
                <a:latin typeface="Corbel"/>
                <a:ea typeface="Corbel"/>
                <a:cs typeface="Corbel"/>
              </a:rPr>
              <a:t>≥</a:t>
            </a:r>
            <a:r>
              <a:rPr sz="1600">
                <a:latin typeface="Corbel"/>
                <a:ea typeface="Corbel"/>
                <a:cs typeface="Corbel"/>
              </a:rPr>
              <a:t> 19.10.0 (it requires Bash </a:t>
            </a:r>
            <a:r>
              <a:rPr lang="en-US" sz="1600" b="0" i="0" u="none" strike="noStrike" cap="none" spc="0">
                <a:solidFill>
                  <a:srgbClr val="000000"/>
                </a:solidFill>
                <a:latin typeface="Corbel"/>
                <a:ea typeface="Corbel"/>
                <a:cs typeface="Corbel"/>
              </a:rPr>
              <a:t>≥ </a:t>
            </a:r>
            <a:r>
              <a:rPr lang="en-US" sz="1600" b="0" i="0" u="none" strike="noStrike" cap="none" spc="0">
                <a:solidFill>
                  <a:srgbClr val="000000"/>
                </a:solidFill>
                <a:latin typeface="Corbel"/>
                <a:ea typeface="Corbel"/>
                <a:cs typeface="Corbel"/>
              </a:rPr>
              <a:t>3.2 </a:t>
            </a:r>
            <a:r>
              <a:rPr lang="en-US" sz="1600" b="0" i="0" u="none" strike="noStrike" cap="none" spc="0">
                <a:solidFill>
                  <a:srgbClr val="000000"/>
                </a:solidFill>
                <a:latin typeface="Corbel"/>
                <a:ea typeface="Corbel"/>
                <a:cs typeface="Corbel"/>
              </a:rPr>
              <a:t>and</a:t>
            </a:r>
            <a:r>
              <a:rPr sz="1600">
                <a:latin typeface="Corbel"/>
                <a:ea typeface="Corbel"/>
                <a:cs typeface="Corbel"/>
              </a:rPr>
              <a:t>  Java </a:t>
            </a:r>
            <a:r>
              <a:rPr lang="en-US" sz="1600" b="0" i="0" u="none" strike="noStrike" cap="none" spc="0">
                <a:solidFill>
                  <a:srgbClr val="000000"/>
                </a:solidFill>
                <a:latin typeface="Corbel"/>
                <a:ea typeface="Corbel"/>
                <a:cs typeface="Corbel"/>
              </a:rPr>
              <a:t>≥ </a:t>
            </a:r>
            <a:r>
              <a:rPr lang="en-US" sz="1600" b="0" i="0" u="none" strike="noStrike" cap="none" spc="0">
                <a:solidFill>
                  <a:srgbClr val="000000"/>
                </a:solidFill>
                <a:latin typeface="Corbel"/>
                <a:ea typeface="Corbel"/>
                <a:cs typeface="Corbel"/>
              </a:rPr>
              <a:t>8 and </a:t>
            </a:r>
            <a:r>
              <a:rPr lang="en-US" sz="1600" b="0" i="0" u="none" strike="noStrike" cap="none" spc="0">
                <a:solidFill>
                  <a:srgbClr val="000000"/>
                </a:solidFill>
                <a:latin typeface="Corbel"/>
                <a:ea typeface="Corbel"/>
                <a:cs typeface="Corbel"/>
              </a:rPr>
              <a:t>≤ </a:t>
            </a:r>
            <a:r>
              <a:rPr>
                <a:latin typeface="Corbel"/>
                <a:ea typeface="Corbel"/>
                <a:cs typeface="Corbel"/>
              </a:rPr>
              <a:t>17</a:t>
            </a:r>
            <a:r>
              <a:rPr sz="1600">
                <a:latin typeface="Corbel"/>
                <a:ea typeface="Corbel"/>
                <a:cs typeface="Corbel"/>
              </a:rPr>
              <a:t> )</a:t>
            </a:r>
            <a:endParaRPr sz="1600">
              <a:latin typeface="Corbel"/>
              <a:ea typeface="Corbel"/>
              <a:cs typeface="Corbel"/>
            </a:endParaRPr>
          </a:p>
          <a:p>
            <a:pPr marL="457407" indent="-228806">
              <a:buSzPts val="1000"/>
              <a:buFont typeface="Arial"/>
              <a:buChar char="–"/>
              <a:defRPr/>
            </a:pPr>
            <a:endParaRPr sz="1400">
              <a:latin typeface="Corbel"/>
              <a:ea typeface="Corbel"/>
              <a:cs typeface="Corbel"/>
            </a:endParaRPr>
          </a:p>
          <a:p>
            <a:pPr>
              <a:lnSpc>
                <a:spcPct val="114999"/>
              </a:lnSpc>
              <a:defRPr/>
            </a:pPr>
            <a:r>
              <a:rPr sz="1600">
                <a:latin typeface="Corbel"/>
                <a:ea typeface="Corbel"/>
                <a:cs typeface="Corbel"/>
              </a:rPr>
              <a:t>Download version 1.0,8 of the workflow from </a:t>
            </a:r>
            <a:r>
              <a:rPr sz="1600" u="sng">
                <a:latin typeface="Corbel"/>
                <a:ea typeface="Corbel"/>
                <a:cs typeface="Corbel"/>
                <a:hlinkClick r:id="rId3" tooltip="https://github.com/inab/TCGA_benchmarking_workflow/tree/1.0.7"/>
              </a:rPr>
              <a:t>GitHub</a:t>
            </a:r>
            <a:r>
              <a:rPr sz="1600">
                <a:latin typeface="Corbel"/>
                <a:ea typeface="Corbel"/>
                <a:cs typeface="Corbel"/>
              </a:rPr>
              <a:t>:</a:t>
            </a:r>
            <a:endParaRPr sz="1600">
              <a:latin typeface="Corbel"/>
              <a:ea typeface="Corbel"/>
              <a:cs typeface="Corbel"/>
            </a:endParaRPr>
          </a:p>
          <a:p>
            <a:pPr>
              <a:defRPr/>
            </a:pPr>
            <a:endParaRPr sz="1400"/>
          </a:p>
        </p:txBody>
      </p:sp>
      <p:sp>
        <p:nvSpPr>
          <p:cNvPr id="1900758974" name="" hidden="0"/>
          <p:cNvSpPr txBox="1"/>
          <p:nvPr isPhoto="0" userDrawn="0"/>
        </p:nvSpPr>
        <p:spPr bwMode="auto">
          <a:xfrm flipH="0" flipV="0">
            <a:off x="730270" y="3114932"/>
            <a:ext cx="7456959" cy="944915"/>
          </a:xfrm>
          <a:prstGeom prst="rect">
            <a:avLst/>
          </a:prstGeom>
          <a:solidFill>
            <a:schemeClr val="tx1"/>
          </a:solidFill>
        </p:spPr>
        <p:txBody>
          <a:bodyPr vertOverflow="overflow" horzOverflow="clip" vert="horz" wrap="square" lIns="91440" tIns="45720" rIns="91440" bIns="45720" numCol="1" spcCol="0" rtlCol="0" fromWordArt="0" anchor="ctr" anchorCtr="0" forceAA="0" upright="0" compatLnSpc="0">
            <a:noAutofit/>
          </a:bodyPr>
          <a:p>
            <a:pPr>
              <a:defRPr/>
            </a:pPr>
            <a:r>
              <a:rPr lang="en-US" sz="1400" b="0" i="0" u="none" strike="noStrike" cap="none" spc="0">
                <a:solidFill>
                  <a:schemeClr val="bg1"/>
                </a:solidFill>
                <a:latin typeface="Courier New"/>
                <a:ea typeface="Courier New"/>
                <a:cs typeface="Courier New"/>
                <a:highlight>
                  <a:srgbClr val="000000"/>
                </a:highlight>
              </a:rPr>
              <a:t>&gt; git clone</a:t>
            </a:r>
            <a:r>
              <a:rPr lang="en-US" sz="1400" b="0" i="0" u="none" strike="noStrike" cap="none" spc="0">
                <a:solidFill>
                  <a:schemeClr val="bg1"/>
                </a:solidFill>
                <a:latin typeface="Courier New"/>
                <a:ea typeface="Courier New"/>
                <a:cs typeface="Courier New"/>
                <a:highlight>
                  <a:srgbClr val="000000"/>
                </a:highlight>
              </a:rPr>
              <a:t> </a:t>
            </a:r>
            <a:r>
              <a:rPr lang="en-US" sz="1400" b="0" i="0" u="none" strike="noStrike" cap="none" spc="0">
                <a:solidFill>
                  <a:schemeClr val="bg1"/>
                </a:solidFill>
                <a:latin typeface="Courier New"/>
                <a:ea typeface="Courier New"/>
                <a:cs typeface="Courier New"/>
                <a:highlight>
                  <a:srgbClr val="000000"/>
                </a:highlight>
              </a:rPr>
              <a:t>https://github.com/inab/TCGA_benchmarking_workflow.git</a:t>
            </a:r>
            <a:endParaRPr sz="1400" b="0" i="0">
              <a:solidFill>
                <a:schemeClr val="bg1"/>
              </a:solidFill>
              <a:latin typeface="Courier New"/>
              <a:ea typeface="Courier New"/>
              <a:cs typeface="Courier New"/>
              <a:highlight>
                <a:srgbClr val="000000"/>
              </a:highlight>
            </a:endParaRPr>
          </a:p>
          <a:p>
            <a:pPr>
              <a:defRPr/>
            </a:pPr>
            <a:r>
              <a:rPr lang="en-US" sz="1400" b="0" i="0" u="none" strike="noStrike" cap="none" spc="0">
                <a:solidFill>
                  <a:schemeClr val="bg1"/>
                </a:solidFill>
                <a:latin typeface="Courier New"/>
                <a:ea typeface="Courier New"/>
                <a:cs typeface="Courier New"/>
                <a:highlight>
                  <a:srgbClr val="000000"/>
                </a:highlight>
              </a:rPr>
              <a:t>&gt; cd </a:t>
            </a:r>
            <a:r>
              <a:rPr lang="en-US" sz="1400" b="0" i="0" u="none" strike="noStrike" cap="none" spc="0">
                <a:solidFill>
                  <a:schemeClr val="bg1"/>
                </a:solidFill>
                <a:latin typeface="Courier New"/>
                <a:ea typeface="Courier New"/>
                <a:cs typeface="Courier New"/>
                <a:highlight>
                  <a:srgbClr val="000000"/>
                </a:highlight>
              </a:rPr>
              <a:t>TCGA_benchmarking_workflow/</a:t>
            </a:r>
            <a:r>
              <a:rPr lang="en-US" sz="1400" b="0" i="0" u="none" strike="noStrike" cap="none" spc="0">
                <a:solidFill>
                  <a:schemeClr val="bg1"/>
                </a:solidFill>
                <a:latin typeface="Courier New"/>
                <a:ea typeface="Courier New"/>
                <a:cs typeface="Courier New"/>
              </a:rPr>
              <a:t> </a:t>
            </a:r>
            <a:endParaRPr sz="1400" b="0" i="0" u="none">
              <a:solidFill>
                <a:srgbClr val="000000"/>
              </a:solidFill>
              <a:latin typeface="Corbel"/>
              <a:ea typeface="Corbel"/>
              <a:cs typeface="Corbel"/>
            </a:endParaRPr>
          </a:p>
          <a:p>
            <a:pPr>
              <a:defRPr/>
            </a:pPr>
            <a:r>
              <a:rPr lang="en-US" sz="1400" b="0" i="0" u="none" strike="noStrike" cap="none" spc="0">
                <a:solidFill>
                  <a:schemeClr val="bg1"/>
                </a:solidFill>
                <a:latin typeface="Courier New"/>
                <a:ea typeface="Courier New"/>
                <a:cs typeface="Courier New"/>
                <a:highlight>
                  <a:srgbClr val="000000"/>
                </a:highlight>
              </a:rPr>
              <a:t>&gt; git checkout 1.0.8 -b 1.0.8</a:t>
            </a:r>
            <a:endParaRPr sz="1400" b="0" i="0" u="none" strike="noStrike" cap="none" spc="0">
              <a:solidFill>
                <a:schemeClr val="bg1"/>
              </a:solidFill>
              <a:latin typeface="Courier New"/>
              <a:ea typeface="Courier New"/>
              <a:cs typeface="Courier New"/>
              <a:highlight>
                <a:srgbClr val="000000"/>
              </a:highligh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2025843623" name="Google Shape;366;p68" hidden="0"/>
          <p:cNvPicPr/>
          <p:nvPr isPhoto="0" userDrawn="0"/>
        </p:nvPicPr>
        <p:blipFill>
          <a:blip r:embed="rId2">
            <a:alphaModFix/>
          </a:blip>
          <a:srcRect l="-3159" t="0" r="3159" b="0"/>
          <a:stretch/>
        </p:blipFill>
        <p:spPr bwMode="auto">
          <a:xfrm>
            <a:off x="8045823" y="99864"/>
            <a:ext cx="929971" cy="724675"/>
          </a:xfrm>
          <a:prstGeom prst="rect">
            <a:avLst/>
          </a:prstGeom>
          <a:noFill/>
          <a:ln>
            <a:noFill/>
          </a:ln>
        </p:spPr>
      </p:pic>
      <p:sp>
        <p:nvSpPr>
          <p:cNvPr id="572109899" name="Google Shape;320;p62" hidden="0"/>
          <p:cNvSpPr>
            <a:spLocks noAdjustHandles="0" noChangeArrowheads="0"/>
          </p:cNvSpPr>
          <p:nvPr isPhoto="0" userDrawn="0"/>
        </p:nvSpPr>
        <p:spPr bwMode="auto">
          <a:xfrm>
            <a:off x="522829" y="174200"/>
            <a:ext cx="10871100"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US" sz="2400" b="1" i="0" u="none" strike="noStrike" cap="none" spc="0">
                <a:solidFill>
                  <a:srgbClr val="6076B4"/>
                </a:solidFill>
                <a:latin typeface="Corbel"/>
                <a:ea typeface="Corbel"/>
                <a:cs typeface="Corbel"/>
              </a:rPr>
              <a:t>TCGA Cancer Driver Genes</a:t>
            </a:r>
            <a:r>
              <a:rPr lang="en-GB" sz="2400">
                <a:solidFill>
                  <a:srgbClr val="6076B4"/>
                </a:solidFill>
                <a:latin typeface="Corbel"/>
                <a:ea typeface="Corbel"/>
                <a:cs typeface="Corbel"/>
              </a:rPr>
              <a:t> benchmarking workflow</a:t>
            </a:r>
            <a:endParaRPr sz="2400" b="1">
              <a:solidFill>
                <a:srgbClr val="6076B4"/>
              </a:solidFill>
              <a:latin typeface="Corbel"/>
              <a:ea typeface="Corbel"/>
              <a:cs typeface="Corbel"/>
            </a:endParaRPr>
          </a:p>
        </p:txBody>
      </p:sp>
      <p:sp>
        <p:nvSpPr>
          <p:cNvPr id="1859996186" name="" hidden="0"/>
          <p:cNvSpPr/>
          <p:nvPr isPhoto="0" userDrawn="0"/>
        </p:nvSpPr>
        <p:spPr bwMode="auto">
          <a:xfrm>
            <a:off x="4179976" y="2465068"/>
            <a:ext cx="254916" cy="304834"/>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sp>
        <p:nvSpPr>
          <p:cNvPr id="951987395" name="" hidden="0"/>
          <p:cNvSpPr/>
          <p:nvPr isPhoto="0" userDrawn="0"/>
        </p:nvSpPr>
        <p:spPr bwMode="auto">
          <a:xfrm flipH="0" flipV="0">
            <a:off x="-105316" y="2231925"/>
            <a:ext cx="105021" cy="189010"/>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sp>
        <p:nvSpPr>
          <p:cNvPr id="1715696556" name="" hidden="0"/>
          <p:cNvSpPr/>
          <p:nvPr isPhoto="0" userDrawn="0"/>
        </p:nvSpPr>
        <p:spPr bwMode="auto">
          <a:xfrm flipH="0" flipV="0">
            <a:off x="2616621" y="-7382"/>
            <a:ext cx="121321" cy="144731"/>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sp>
        <p:nvSpPr>
          <p:cNvPr id="1766307297" name="" hidden="0"/>
          <p:cNvSpPr/>
          <p:nvPr isPhoto="0" userDrawn="0"/>
        </p:nvSpPr>
        <p:spPr bwMode="auto">
          <a:xfrm flipH="0" flipV="0">
            <a:off x="-433618" y="523157"/>
            <a:ext cx="101452" cy="142061"/>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sp>
        <p:nvSpPr>
          <p:cNvPr id="514798585" name="" hidden="0"/>
          <p:cNvSpPr/>
          <p:nvPr isPhoto="0" userDrawn="0"/>
        </p:nvSpPr>
        <p:spPr bwMode="auto">
          <a:xfrm flipH="0" flipV="0">
            <a:off x="395183" y="118220"/>
            <a:ext cx="127644" cy="149619"/>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sp>
        <p:nvSpPr>
          <p:cNvPr id="1800041082" name="" hidden="0"/>
          <p:cNvSpPr/>
          <p:nvPr isPhoto="0" userDrawn="0"/>
        </p:nvSpPr>
        <p:spPr bwMode="auto">
          <a:xfrm flipH="0" flipV="0">
            <a:off x="-2851380" y="29160"/>
            <a:ext cx="120605" cy="108187"/>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sp>
        <p:nvSpPr>
          <p:cNvPr id="1454198633" name="" hidden="0"/>
          <p:cNvSpPr/>
          <p:nvPr isPhoto="0" userDrawn="0"/>
        </p:nvSpPr>
        <p:spPr bwMode="auto">
          <a:xfrm flipH="0" flipV="0">
            <a:off x="-634632" y="-151838"/>
            <a:ext cx="57094" cy="144547"/>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pic>
        <p:nvPicPr>
          <p:cNvPr id="677454248" name="" hidden="0"/>
          <p:cNvPicPr>
            <a:picLocks noChangeAspect="1"/>
          </p:cNvPicPr>
          <p:nvPr isPhoto="0" userDrawn="0"/>
        </p:nvPicPr>
        <p:blipFill>
          <a:blip r:embed="rId3"/>
          <a:stretch/>
        </p:blipFill>
        <p:spPr bwMode="auto">
          <a:xfrm flipH="0" flipV="0">
            <a:off x="755565" y="824534"/>
            <a:ext cx="6554266" cy="3938665"/>
          </a:xfrm>
          <a:prstGeom prst="rect">
            <a:avLst/>
          </a:prstGeom>
        </p:spPr>
      </p:pic>
      <p:sp>
        <p:nvSpPr>
          <p:cNvPr id="1725685020" name="" hidden="0"/>
          <p:cNvSpPr txBox="1"/>
          <p:nvPr isPhoto="0" userDrawn="0"/>
        </p:nvSpPr>
        <p:spPr bwMode="auto">
          <a:xfrm flipH="0" flipV="0">
            <a:off x="238019" y="4527115"/>
            <a:ext cx="4453462" cy="42675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marL="206777" indent="-206777" algn="l">
              <a:buAutoNum type="arabicParenR"/>
              <a:defRPr/>
            </a:pPr>
            <a:r>
              <a:rPr sz="1100" b="1">
                <a:solidFill>
                  <a:srgbClr val="FF0000"/>
                </a:solidFill>
                <a:latin typeface="Corbel"/>
                <a:ea typeface="Corbel"/>
                <a:cs typeface="Corbel"/>
              </a:rPr>
              <a:t> </a:t>
            </a:r>
            <a:r>
              <a:rPr lang="en-US" sz="1100" b="1" i="0" u="none" strike="noStrike" cap="none" spc="0">
                <a:solidFill>
                  <a:schemeClr val="bg2">
                    <a:lumMod val="75000"/>
                  </a:schemeClr>
                </a:solidFill>
                <a:latin typeface="Corbel"/>
                <a:ea typeface="Corbel"/>
                <a:cs typeface="Corbel"/>
              </a:rPr>
              <a:t>sample_out/participant_out/validated-participant-data.json</a:t>
            </a:r>
            <a:endParaRPr lang="en-US" sz="1100" b="1" i="0" u="none" strike="noStrike" cap="none" spc="0">
              <a:solidFill>
                <a:schemeClr val="bg2">
                  <a:lumMod val="75000"/>
                </a:schemeClr>
              </a:solidFill>
              <a:latin typeface="Corbel"/>
              <a:ea typeface="Corbel"/>
              <a:cs typeface="Corbel"/>
            </a:endParaRPr>
          </a:p>
          <a:p>
            <a:pPr marL="206777" indent="-206777" algn="l">
              <a:buAutoNum type="arabicParenR"/>
              <a:defRPr/>
            </a:pPr>
            <a:r>
              <a:rPr lang="en-US" sz="1100" b="1" i="0" u="none" strike="noStrike" cap="none" spc="0">
                <a:solidFill>
                  <a:srgbClr val="FF0000"/>
                </a:solidFill>
                <a:latin typeface="Corbel"/>
                <a:ea typeface="Corbel"/>
                <a:cs typeface="Corbel"/>
              </a:rPr>
              <a:t> </a:t>
            </a:r>
            <a:r>
              <a:rPr lang="en-US" sz="1100" b="1" i="0" u="none" strike="noStrike" cap="none" spc="0">
                <a:solidFill>
                  <a:schemeClr val="bg2">
                    <a:lumMod val="75000"/>
                  </a:schemeClr>
                </a:solidFill>
                <a:latin typeface="Corbel"/>
                <a:ea typeface="Corbel"/>
                <a:cs typeface="Corbel"/>
              </a:rPr>
              <a:t>sample_out/</a:t>
            </a:r>
            <a:r>
              <a:rPr lang="en-US" sz="1100" b="1" i="0" u="none" strike="noStrike" cap="none" spc="0">
                <a:solidFill>
                  <a:schemeClr val="bg2">
                    <a:lumMod val="75000"/>
                  </a:schemeClr>
                </a:solidFill>
                <a:latin typeface="Corbel"/>
                <a:ea typeface="Corbel"/>
                <a:cs typeface="Corbel"/>
              </a:rPr>
              <a:t>assessment_out/Assessment_datasets.json</a:t>
            </a:r>
            <a:endParaRPr sz="1100" b="1">
              <a:solidFill>
                <a:schemeClr val="bg2">
                  <a:lumMod val="75000"/>
                </a:schemeClr>
              </a:solidFill>
              <a:latin typeface="Corbel"/>
              <a:ea typeface="Corbel"/>
              <a:cs typeface="Corbel"/>
            </a:endParaRPr>
          </a:p>
        </p:txBody>
      </p:sp>
      <p:sp>
        <p:nvSpPr>
          <p:cNvPr id="824826297" name="" hidden="0"/>
          <p:cNvSpPr txBox="1"/>
          <p:nvPr isPhoto="0" userDrawn="0"/>
        </p:nvSpPr>
        <p:spPr bwMode="auto">
          <a:xfrm flipH="0" flipV="0">
            <a:off x="4515291" y="2067315"/>
            <a:ext cx="337791" cy="259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lang="en-US" sz="1200" b="1" i="0" u="none" strike="noStrike" cap="none" spc="0">
                <a:solidFill>
                  <a:srgbClr val="FF0000"/>
                </a:solidFill>
                <a:latin typeface="Corbel"/>
                <a:ea typeface="Corbel"/>
                <a:cs typeface="Corbel"/>
              </a:rPr>
              <a:t>1</a:t>
            </a:r>
            <a:endParaRPr sz="1100" b="1">
              <a:solidFill>
                <a:srgbClr val="FF0000"/>
              </a:solidFill>
              <a:latin typeface="Corbel"/>
              <a:ea typeface="Corbel"/>
              <a:cs typeface="Corbel"/>
            </a:endParaRPr>
          </a:p>
        </p:txBody>
      </p:sp>
      <p:sp>
        <p:nvSpPr>
          <p:cNvPr id="321427447" name="" hidden="0"/>
          <p:cNvSpPr txBox="1"/>
          <p:nvPr isPhoto="0" userDrawn="0"/>
        </p:nvSpPr>
        <p:spPr bwMode="auto">
          <a:xfrm flipH="0" flipV="0">
            <a:off x="3885089" y="3037817"/>
            <a:ext cx="337790" cy="25911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sz="1100" b="1">
                <a:solidFill>
                  <a:srgbClr val="FF0000"/>
                </a:solidFill>
                <a:latin typeface="Corbel"/>
                <a:ea typeface="Corbel"/>
                <a:cs typeface="Corbel"/>
              </a:rPr>
              <a:t>2</a:t>
            </a:r>
            <a:endParaRPr sz="1100" b="1">
              <a:solidFill>
                <a:schemeClr val="bg2">
                  <a:lumMod val="75000"/>
                </a:schemeClr>
              </a:solidFill>
              <a:latin typeface="Corbel"/>
              <a:ea typeface="Corbel"/>
              <a:cs typeface="Corbel"/>
            </a:endParaRPr>
          </a:p>
        </p:txBody>
      </p:sp>
      <p:sp>
        <p:nvSpPr>
          <p:cNvPr id="1867363138" name="" hidden="0"/>
          <p:cNvSpPr/>
          <p:nvPr isPhoto="0" userDrawn="0"/>
        </p:nvSpPr>
        <p:spPr bwMode="auto">
          <a:xfrm flipH="0" flipV="0">
            <a:off x="356071" y="2745631"/>
            <a:ext cx="1260892" cy="444486"/>
          </a:xfrm>
          <a:prstGeom prst="teardrop">
            <a:avLst>
              <a:gd name="adj" fmla="val 101298"/>
            </a:avLst>
          </a:prstGeom>
          <a:solidFill>
            <a:schemeClr val="bg1">
              <a:lumMod val="95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877775158" name="" hidden="0"/>
          <p:cNvSpPr txBox="1"/>
          <p:nvPr isPhoto="0" userDrawn="0"/>
        </p:nvSpPr>
        <p:spPr bwMode="auto">
          <a:xfrm flipH="0" flipV="0">
            <a:off x="395182" y="2746854"/>
            <a:ext cx="1307901" cy="25911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sz="1000" b="1">
                <a:solidFill>
                  <a:schemeClr val="bg2">
                    <a:lumMod val="75000"/>
                  </a:schemeClr>
                </a:solidFill>
                <a:latin typeface="Corbel"/>
                <a:ea typeface="Corbel"/>
                <a:cs typeface="Corbel"/>
              </a:rPr>
              <a:t>TCGA_sample_data/All_Together.txt</a:t>
            </a:r>
            <a:endParaRPr sz="1000" b="1">
              <a:solidFill>
                <a:schemeClr val="bg2">
                  <a:lumMod val="75000"/>
                </a:schemeClr>
              </a:solidFill>
              <a:latin typeface="Corbel"/>
              <a:ea typeface="Corbel"/>
              <a:cs typeface="Corbel"/>
            </a:endParaRPr>
          </a:p>
        </p:txBody>
      </p:sp>
      <p:sp>
        <p:nvSpPr>
          <p:cNvPr id="504917974" name="" hidden="0"/>
          <p:cNvSpPr/>
          <p:nvPr isPhoto="0" userDrawn="0"/>
        </p:nvSpPr>
        <p:spPr bwMode="auto">
          <a:xfrm rot="10799989" flipH="0" flipV="0">
            <a:off x="3230172" y="824539"/>
            <a:ext cx="2500720" cy="573972"/>
          </a:xfrm>
          <a:prstGeom prst="teardrop">
            <a:avLst>
              <a:gd name="adj" fmla="val 100000"/>
            </a:avLst>
          </a:prstGeom>
          <a:solidFill>
            <a:schemeClr val="bg1">
              <a:lumMod val="95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2069311221" name="" hidden="0"/>
          <p:cNvSpPr txBox="1"/>
          <p:nvPr isPhoto="0" userDrawn="0"/>
        </p:nvSpPr>
        <p:spPr bwMode="auto">
          <a:xfrm flipH="0" flipV="0">
            <a:off x="3172840" y="1018641"/>
            <a:ext cx="2589770" cy="25911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sz="1000" b="1">
                <a:solidFill>
                  <a:schemeClr val="bg2">
                    <a:lumMod val="75000"/>
                  </a:schemeClr>
                </a:solidFill>
                <a:latin typeface="Corbel"/>
                <a:ea typeface="Corbel"/>
                <a:cs typeface="Corbel"/>
              </a:rPr>
              <a:t>TCGA_sample_data/</a:t>
            </a:r>
            <a:r>
              <a:rPr lang="en-US" sz="1000" b="1" i="0" u="none" strike="noStrike" cap="none" spc="0">
                <a:solidFill>
                  <a:schemeClr val="bg2">
                    <a:lumMod val="75000"/>
                  </a:schemeClr>
                </a:solidFill>
                <a:latin typeface="Corbel"/>
                <a:ea typeface="Corbel"/>
                <a:cs typeface="Corbel"/>
              </a:rPr>
              <a:t>public_ref/public_ref.txt</a:t>
            </a:r>
            <a:endParaRPr sz="1000" b="1">
              <a:solidFill>
                <a:schemeClr val="bg2">
                  <a:lumMod val="75000"/>
                </a:schemeClr>
              </a:solidFill>
              <a:latin typeface="Corbel"/>
              <a:ea typeface="Corbel"/>
              <a:cs typeface="Corbel"/>
            </a:endParaRPr>
          </a:p>
        </p:txBody>
      </p:sp>
      <p:sp>
        <p:nvSpPr>
          <p:cNvPr id="654055821" name="" hidden="0"/>
          <p:cNvSpPr/>
          <p:nvPr isPhoto="0" userDrawn="0"/>
        </p:nvSpPr>
        <p:spPr bwMode="auto">
          <a:xfrm rot="10799989" flipH="0" flipV="0">
            <a:off x="7205307" y="2161393"/>
            <a:ext cx="1662787" cy="718784"/>
          </a:xfrm>
          <a:prstGeom prst="teardrop">
            <a:avLst>
              <a:gd name="adj" fmla="val 100000"/>
            </a:avLst>
          </a:prstGeom>
          <a:solidFill>
            <a:schemeClr val="bg1">
              <a:lumMod val="95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635796519" name="" hidden="0"/>
          <p:cNvSpPr txBox="1"/>
          <p:nvPr isPhoto="0" userDrawn="0"/>
        </p:nvSpPr>
        <p:spPr bwMode="auto">
          <a:xfrm flipH="0" flipV="0">
            <a:off x="7205307" y="2289109"/>
            <a:ext cx="1647666" cy="547439"/>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lang="en-US" sz="1000" b="1" i="0" u="none" strike="noStrike" cap="none" spc="0">
                <a:solidFill>
                  <a:schemeClr val="bg2">
                    <a:lumMod val="75000"/>
                  </a:schemeClr>
                </a:solidFill>
                <a:latin typeface="Corbel"/>
                <a:ea typeface="Corbel"/>
                <a:cs typeface="Corbel"/>
              </a:rPr>
              <a:t>sample_out/benchmarking_data_model_export/Participant_assessments.json</a:t>
            </a:r>
            <a:br>
              <a:rPr lang="en-US" sz="1000" b="1" i="0" u="none" strike="noStrike" cap="none" spc="0">
                <a:solidFill>
                  <a:schemeClr val="bg2">
                    <a:lumMod val="75000"/>
                  </a:schemeClr>
                </a:solidFill>
                <a:latin typeface="Corbel"/>
                <a:ea typeface="Corbel"/>
                <a:cs typeface="Corbel"/>
              </a:rPr>
            </a:br>
            <a:endParaRPr lang="en-US" sz="1000" b="1" i="0" u="none" strike="noStrike" cap="none" spc="0">
              <a:solidFill>
                <a:schemeClr val="bg2">
                  <a:lumMod val="75000"/>
                </a:schemeClr>
              </a:solidFill>
              <a:latin typeface="Corbel"/>
              <a:ea typeface="Corbel"/>
              <a:cs typeface="Corbel"/>
            </a:endParaRPr>
          </a:p>
        </p:txBody>
      </p:sp>
      <p:sp>
        <p:nvSpPr>
          <p:cNvPr id="1709509054" name="" hidden="0"/>
          <p:cNvSpPr/>
          <p:nvPr isPhoto="0" userDrawn="0"/>
        </p:nvSpPr>
        <p:spPr bwMode="auto">
          <a:xfrm rot="10799989" flipH="0" flipV="0">
            <a:off x="3184794" y="3613451"/>
            <a:ext cx="2931633" cy="545455"/>
          </a:xfrm>
          <a:prstGeom prst="teardrop">
            <a:avLst>
              <a:gd name="adj" fmla="val 100000"/>
            </a:avLst>
          </a:prstGeom>
          <a:solidFill>
            <a:schemeClr val="bg1">
              <a:lumMod val="95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1174111901" name="" hidden="0"/>
          <p:cNvSpPr txBox="1"/>
          <p:nvPr isPhoto="0" userDrawn="0"/>
        </p:nvSpPr>
        <p:spPr bwMode="auto">
          <a:xfrm flipH="0" flipV="0">
            <a:off x="3203130" y="3750606"/>
            <a:ext cx="2915852" cy="376891"/>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sz="1000" b="1">
                <a:solidFill>
                  <a:schemeClr val="bg2">
                    <a:lumMod val="75000"/>
                  </a:schemeClr>
                </a:solidFill>
                <a:latin typeface="Corbel"/>
                <a:ea typeface="Corbel"/>
                <a:cs typeface="Corbel"/>
              </a:rPr>
              <a:t>TCGA_sample_data/</a:t>
            </a:r>
            <a:r>
              <a:rPr lang="en-US" sz="1000" b="1" i="0" u="none" strike="noStrike" cap="none" spc="0">
                <a:solidFill>
                  <a:schemeClr val="bg2">
                    <a:lumMod val="75000"/>
                  </a:schemeClr>
                </a:solidFill>
                <a:latin typeface="Corbel"/>
                <a:ea typeface="Corbel"/>
                <a:cs typeface="Corbel"/>
              </a:rPr>
              <a:t>metrics_ref_datasets/ACC.txt</a:t>
            </a:r>
            <a:endParaRPr lang="en-US" sz="1000" b="1" i="0" u="none" strike="noStrike" cap="none" spc="0">
              <a:solidFill>
                <a:schemeClr val="bg2">
                  <a:lumMod val="75000"/>
                </a:schemeClr>
              </a:solidFill>
              <a:latin typeface="Corbel"/>
              <a:ea typeface="Corbel"/>
              <a:cs typeface="Corbel"/>
            </a:endParaRPr>
          </a:p>
          <a:p>
            <a:pPr algn="l">
              <a:defRPr/>
            </a:pPr>
            <a:r>
              <a:rPr lang="en-US" sz="1000" b="1" i="0" u="none" strike="noStrike" cap="none" spc="0">
                <a:solidFill>
                  <a:schemeClr val="bg2">
                    <a:lumMod val="75000"/>
                  </a:schemeClr>
                </a:solidFill>
                <a:latin typeface="Corbel"/>
                <a:ea typeface="Corbel"/>
                <a:cs typeface="Corbel"/>
              </a:rPr>
              <a:t>TCGA_sample_data/</a:t>
            </a:r>
            <a:r>
              <a:rPr lang="en-US" sz="1000" b="1" i="0" u="none" strike="noStrike" cap="none" spc="0">
                <a:solidFill>
                  <a:schemeClr val="bg2">
                    <a:lumMod val="75000"/>
                  </a:schemeClr>
                </a:solidFill>
                <a:latin typeface="Corbel"/>
                <a:ea typeface="Corbel"/>
                <a:cs typeface="Corbel"/>
              </a:rPr>
              <a:t>metrics_ref_datasets/BRCA.txt</a:t>
            </a:r>
            <a:endParaRPr sz="1000" b="1">
              <a:solidFill>
                <a:schemeClr val="bg2">
                  <a:lumMod val="75000"/>
                </a:schemeClr>
              </a:solidFill>
              <a:latin typeface="Corbel"/>
              <a:ea typeface="Corbel"/>
              <a:cs typeface="Corbel"/>
            </a:endParaRPr>
          </a:p>
        </p:txBody>
      </p:sp>
      <p:sp>
        <p:nvSpPr>
          <p:cNvPr id="1325137607" name="" hidden="0"/>
          <p:cNvSpPr/>
          <p:nvPr isPhoto="0" userDrawn="0"/>
        </p:nvSpPr>
        <p:spPr bwMode="auto">
          <a:xfrm rot="10799989" flipH="0" flipV="0">
            <a:off x="7190188" y="3202226"/>
            <a:ext cx="1662786" cy="718783"/>
          </a:xfrm>
          <a:prstGeom prst="teardrop">
            <a:avLst>
              <a:gd name="adj" fmla="val 100000"/>
            </a:avLst>
          </a:prstGeom>
          <a:solidFill>
            <a:schemeClr val="bg1">
              <a:lumMod val="95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88308904" name="" hidden="0"/>
          <p:cNvSpPr txBox="1"/>
          <p:nvPr isPhoto="0" userDrawn="0"/>
        </p:nvSpPr>
        <p:spPr bwMode="auto">
          <a:xfrm flipH="0" flipV="0">
            <a:off x="7205307" y="3386666"/>
            <a:ext cx="1664727" cy="39713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lang="en-US" sz="1000" b="1" i="0" u="none" strike="noStrike" cap="none" spc="0">
                <a:solidFill>
                  <a:schemeClr val="bg2">
                    <a:lumMod val="75000"/>
                  </a:schemeClr>
                </a:solidFill>
                <a:latin typeface="Corbel"/>
                <a:ea typeface="Corbel"/>
                <a:cs typeface="Corbel"/>
              </a:rPr>
              <a:t>s</a:t>
            </a:r>
            <a:r>
              <a:rPr lang="en-US" sz="1000" b="1" i="0" u="none" strike="noStrike" cap="none" spc="0">
                <a:solidFill>
                  <a:schemeClr val="bg2">
                    <a:lumMod val="75000"/>
                  </a:schemeClr>
                </a:solidFill>
                <a:latin typeface="Corbel"/>
                <a:ea typeface="Corbel"/>
                <a:cs typeface="Corbel"/>
              </a:rPr>
              <a:t>ample_out/results/ACC/</a:t>
            </a:r>
            <a:br>
              <a:rPr sz="900" b="0" i="0" u="none">
                <a:solidFill>
                  <a:srgbClr val="000000"/>
                </a:solidFill>
                <a:latin typeface="Courier New"/>
                <a:ea typeface="Courier New"/>
                <a:cs typeface="Courier New"/>
              </a:rPr>
            </a:br>
            <a:r>
              <a:rPr lang="en-US" sz="1000" b="1" i="0" u="none" strike="noStrike" cap="none" spc="0">
                <a:solidFill>
                  <a:schemeClr val="bg2">
                    <a:lumMod val="75000"/>
                  </a:schemeClr>
                </a:solidFill>
                <a:latin typeface="Corbel"/>
                <a:ea typeface="Corbel"/>
                <a:cs typeface="Corbel"/>
              </a:rPr>
              <a:t>s</a:t>
            </a:r>
            <a:r>
              <a:rPr lang="en-US" sz="1000" b="1" i="0" u="none" strike="noStrike" cap="none" spc="0">
                <a:solidFill>
                  <a:schemeClr val="bg2">
                    <a:lumMod val="75000"/>
                  </a:schemeClr>
                </a:solidFill>
                <a:latin typeface="Corbel"/>
                <a:ea typeface="Corbel"/>
                <a:cs typeface="Corbel"/>
              </a:rPr>
              <a:t>ample_out/results/BRCA/</a:t>
            </a:r>
            <a:br>
              <a:rPr sz="900" b="0" i="0" u="none">
                <a:solidFill>
                  <a:srgbClr val="000000"/>
                </a:solidFill>
                <a:latin typeface="Courier New"/>
                <a:ea typeface="Courier New"/>
                <a:cs typeface="Courier New"/>
              </a:rPr>
            </a:br>
            <a:br>
              <a:rPr lang="en-US" sz="1000" b="1" i="0" u="none" strike="noStrike" cap="none" spc="0">
                <a:solidFill>
                  <a:schemeClr val="bg2">
                    <a:lumMod val="75000"/>
                  </a:schemeClr>
                </a:solidFill>
                <a:latin typeface="Corbel"/>
                <a:ea typeface="Corbel"/>
                <a:cs typeface="Corbel"/>
              </a:rPr>
            </a:br>
            <a:endParaRPr lang="en-US" sz="1000" b="1" i="0" u="none" strike="noStrike" cap="none" spc="0">
              <a:solidFill>
                <a:schemeClr val="bg2">
                  <a:lumMod val="75000"/>
                </a:schemeClr>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112091930" name="Google Shape;111;p28" hidden="0"/>
          <p:cNvSpPr>
            <a:spLocks noAdjustHandles="0" noChangeArrowheads="0"/>
          </p:cNvSpPr>
          <p:nvPr isPhoto="0" userDrawn="0">
            <p:ph type="title" hasCustomPrompt="0"/>
          </p:nvPr>
        </p:nvSpPr>
        <p:spPr bwMode="auto">
          <a:xfrm>
            <a:off x="539119" y="250020"/>
            <a:ext cx="8152137" cy="37746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defRPr/>
            </a:pPr>
            <a:r>
              <a:rPr sz="2400" i="0" u="none" strike="noStrike" cap="none" spc="0">
                <a:solidFill>
                  <a:srgbClr val="6076B4"/>
                </a:solidFill>
                <a:latin typeface="Corbel"/>
                <a:ea typeface="Corbel"/>
                <a:cs typeface="Corbel"/>
              </a:rPr>
              <a:t>Running the workflow from the CLI</a:t>
            </a:r>
            <a:r>
              <a:rPr/>
              <a:t> </a:t>
            </a:r>
            <a:endParaRPr/>
          </a:p>
        </p:txBody>
      </p:sp>
      <p:sp>
        <p:nvSpPr>
          <p:cNvPr id="66834375" name="Google Shape;112;p28" hidden="0"/>
          <p:cNvSpPr>
            <a:spLocks noAdjustHandles="0" noChangeArrowheads="0"/>
          </p:cNvSpPr>
          <p:nvPr isPhoto="0" userDrawn="0">
            <p:ph type="subTitle" idx="1" hasCustomPrompt="0"/>
          </p:nvPr>
        </p:nvSpPr>
        <p:spPr bwMode="auto">
          <a:xfrm>
            <a:off x="533180" y="1143990"/>
            <a:ext cx="8152137" cy="3263490"/>
          </a:xfrm>
          <a:prstGeom prst="rect">
            <a:avLst/>
          </a:prstGeom>
          <a:noFill/>
          <a:ln>
            <a:noFill/>
          </a:ln>
        </p:spPr>
        <p:txBody>
          <a:bodyPr spcFirstLastPara="1" vertOverflow="overflow" horzOverflow="clip" vert="horz" wrap="square" lIns="0" tIns="0" rIns="0" bIns="0" numCol="1" spcCol="0" rtlCol="0" fromWordArt="0" anchor="t" anchorCtr="0" forceAA="0" upright="0" compatLnSpc="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a:lnSpc>
                <a:spcPct val="100000"/>
              </a:lnSpc>
              <a:defRPr/>
            </a:pPr>
            <a:r>
              <a:rPr sz="2000">
                <a:latin typeface="Corbel"/>
                <a:ea typeface="Corbel"/>
                <a:cs typeface="Corbel"/>
              </a:rPr>
              <a:t>Let’s do the magic!</a:t>
            </a:r>
            <a:endParaRPr sz="2000">
              <a:latin typeface="Corbel"/>
              <a:ea typeface="Corbel"/>
              <a:cs typeface="Corbel"/>
            </a:endParaRPr>
          </a:p>
          <a:p>
            <a:pPr>
              <a:lnSpc>
                <a:spcPct val="100000"/>
              </a:lnSpc>
              <a:defRPr/>
            </a:pPr>
            <a:endParaRPr sz="2000"/>
          </a:p>
          <a:p>
            <a:pPr>
              <a:lnSpc>
                <a:spcPct val="100000"/>
              </a:lnSpc>
              <a:defRPr/>
            </a:pPr>
            <a:endParaRPr sz="2000"/>
          </a:p>
          <a:p>
            <a:pPr algn="ctr">
              <a:defRPr/>
            </a:pPr>
            <a:r>
              <a:rPr sz="2400" b="0" i="0" u="none">
                <a:solidFill>
                  <a:schemeClr val="bg1"/>
                </a:solidFill>
                <a:latin typeface="Courier New"/>
                <a:ea typeface="Courier New"/>
                <a:cs typeface="Courier New"/>
                <a:highlight>
                  <a:srgbClr val="000000"/>
                </a:highlight>
              </a:rPr>
              <a:t>&gt; </a:t>
            </a:r>
            <a:r>
              <a:rPr lang="en-US" sz="2400" b="0" i="0" u="none" strike="noStrike" cap="none" spc="0">
                <a:solidFill>
                  <a:schemeClr val="bg1"/>
                </a:solidFill>
                <a:latin typeface="Courier New"/>
                <a:ea typeface="Courier New"/>
                <a:cs typeface="Courier New"/>
                <a:highlight>
                  <a:srgbClr val="000000"/>
                </a:highlight>
              </a:rPr>
              <a:t>nextflow run main.nf -profile docker</a:t>
            </a:r>
            <a:br>
              <a:rPr sz="900" b="0" i="0" u="none">
                <a:solidFill>
                  <a:srgbClr val="000000"/>
                </a:solidFill>
                <a:latin typeface="Courier New"/>
                <a:ea typeface="Courier New"/>
                <a:cs typeface="Courier New"/>
              </a:rPr>
            </a:br>
            <a:endParaRPr sz="900" b="0" i="0" u="none">
              <a:solidFill>
                <a:srgbClr val="000000"/>
              </a:solidFill>
              <a:latin typeface="Courier New"/>
              <a:ea typeface="Courier New"/>
              <a:cs typeface="Courier New"/>
            </a:endParaRPr>
          </a:p>
          <a:p>
            <a:pPr algn="l">
              <a:defRPr/>
            </a:pPr>
            <a:endParaRPr lang="en-US" sz="2000" b="0" i="0" u="none" strike="noStrike" cap="none" spc="0">
              <a:solidFill>
                <a:srgbClr val="000000"/>
              </a:solidFill>
              <a:latin typeface="Arial"/>
              <a:ea typeface="Arial"/>
              <a:cs typeface="Arial"/>
            </a:endParaRPr>
          </a:p>
          <a:p>
            <a:pPr algn="l">
              <a:defRPr/>
            </a:pPr>
            <a:endParaRPr lang="en-US" sz="2000" b="0" i="0" u="none" strike="noStrike" cap="none" spc="0">
              <a:solidFill>
                <a:srgbClr val="000000"/>
              </a:solidFill>
              <a:latin typeface="Arial"/>
              <a:ea typeface="Arial"/>
              <a:cs typeface="Arial"/>
            </a:endParaRPr>
          </a:p>
          <a:p>
            <a:pPr algn="l">
              <a:defRPr/>
            </a:pPr>
            <a:r>
              <a:rPr lang="en-US" sz="2000" b="0" i="0" u="none" strike="noStrike" cap="none" spc="0">
                <a:solidFill>
                  <a:srgbClr val="000000"/>
                </a:solidFill>
                <a:latin typeface="Corbel"/>
                <a:ea typeface="Corbel"/>
                <a:cs typeface="Corbel"/>
              </a:rPr>
              <a:t>Now it’s time to explore the results</a:t>
            </a:r>
            <a:endParaRPr sz="2000" b="0" i="0" u="none" strike="noStrike" cap="none" spc="0">
              <a:solidFill>
                <a:srgbClr val="000000"/>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74111505" name="Google Shape;375;p69" hidden="0"/>
          <p:cNvSpPr/>
          <p:nvPr isPhoto="0" userDrawn="0"/>
        </p:nvSpPr>
        <p:spPr bwMode="auto">
          <a:xfrm flipH="0" flipV="0">
            <a:off x="2005238" y="1709649"/>
            <a:ext cx="4669436" cy="1980594"/>
          </a:xfrm>
          <a:prstGeom prst="rect">
            <a:avLst/>
          </a:prstGeom>
          <a:solidFill>
            <a:srgbClr val="CFE2F3"/>
          </a:solidFill>
          <a:ln>
            <a:noFill/>
          </a:ln>
        </p:spPr>
        <p:txBody>
          <a:bodyPr spcFirstLastPara="1" wrap="square" lIns="91422" tIns="91422" rIns="91422" bIns="91422" anchor="ctr" anchorCtr="0">
            <a:noAutofit/>
          </a:bodyPr>
          <a:lstStyle/>
          <a:p>
            <a:pPr marL="0" lvl="0" indent="0" algn="l">
              <a:spcBef>
                <a:spcPts val="0"/>
              </a:spcBef>
              <a:spcAft>
                <a:spcPts val="0"/>
              </a:spcAft>
              <a:buNone/>
              <a:defRPr/>
            </a:pPr>
            <a:endParaRPr/>
          </a:p>
        </p:txBody>
      </p:sp>
      <p:pic>
        <p:nvPicPr>
          <p:cNvPr id="3934059" name="Google Shape;376;p69" hidden="0"/>
          <p:cNvPicPr/>
          <p:nvPr isPhoto="0" userDrawn="0"/>
        </p:nvPicPr>
        <p:blipFill>
          <a:blip r:embed="rId2">
            <a:alphaModFix/>
          </a:blip>
          <a:srcRect l="-3159" t="0" r="3159" b="0"/>
          <a:stretch/>
        </p:blipFill>
        <p:spPr bwMode="auto">
          <a:xfrm>
            <a:off x="8045824" y="99864"/>
            <a:ext cx="929972" cy="724676"/>
          </a:xfrm>
          <a:prstGeom prst="rect">
            <a:avLst/>
          </a:prstGeom>
          <a:noFill/>
          <a:ln>
            <a:noFill/>
          </a:ln>
        </p:spPr>
      </p:pic>
      <p:sp>
        <p:nvSpPr>
          <p:cNvPr id="725964929" name="Google Shape;378;p69" hidden="0"/>
          <p:cNvSpPr txBox="1"/>
          <p:nvPr isPhoto="0" userDrawn="0"/>
        </p:nvSpPr>
        <p:spPr bwMode="auto">
          <a:xfrm>
            <a:off x="2123127" y="2151306"/>
            <a:ext cx="4477545" cy="1097281"/>
          </a:xfrm>
          <a:prstGeom prst="rect">
            <a:avLst/>
          </a:prstGeom>
          <a:noFill/>
          <a:ln>
            <a:noFill/>
          </a:ln>
        </p:spPr>
        <p:txBody>
          <a:bodyPr spcFirstLastPara="1" wrap="square" lIns="91423" tIns="91423" rIns="91423" bIns="91423" anchor="t" anchorCtr="0">
            <a:spAutoFit/>
          </a:bodyPr>
          <a:lstStyle/>
          <a:p>
            <a:pPr marL="0" lvl="0" indent="0" algn="ctr">
              <a:spcBef>
                <a:spcPts val="0"/>
              </a:spcBef>
              <a:spcAft>
                <a:spcPts val="0"/>
              </a:spcAft>
              <a:buNone/>
              <a:defRPr/>
            </a:pPr>
            <a:r>
              <a:rPr lang="en-GB" sz="2000" b="1">
                <a:solidFill>
                  <a:schemeClr val="dk1"/>
                </a:solidFill>
                <a:latin typeface="Corbel"/>
                <a:ea typeface="Corbel"/>
                <a:cs typeface="Corbel"/>
              </a:rPr>
              <a:t>Run same workflow in OpenEBench VRE</a:t>
            </a:r>
            <a:endParaRPr lang="en-GB" sz="2000" b="1">
              <a:solidFill>
                <a:schemeClr val="dk1"/>
              </a:solidFill>
              <a:latin typeface="Corbel"/>
              <a:ea typeface="Corbel"/>
              <a:cs typeface="Corbel"/>
            </a:endParaRPr>
          </a:p>
          <a:p>
            <a:pPr marL="0" lvl="0" indent="0" algn="ctr">
              <a:spcBef>
                <a:spcPts val="0"/>
              </a:spcBef>
              <a:spcAft>
                <a:spcPts val="0"/>
              </a:spcAft>
              <a:buNone/>
              <a:defRPr/>
            </a:pPr>
            <a:endParaRPr sz="2000">
              <a:solidFill>
                <a:schemeClr val="dk1"/>
              </a:solidFill>
              <a:latin typeface="Corbel"/>
              <a:ea typeface="Corbel"/>
              <a:cs typeface="Corbel"/>
            </a:endParaRPr>
          </a:p>
          <a:p>
            <a:pPr marL="0" lvl="0" indent="0" algn="ctr">
              <a:spcBef>
                <a:spcPts val="0"/>
              </a:spcBef>
              <a:spcAft>
                <a:spcPts val="0"/>
              </a:spcAft>
              <a:buNone/>
              <a:defRPr/>
            </a:pPr>
            <a:r>
              <a:rPr lang="en-GB" sz="2000" u="sng">
                <a:solidFill>
                  <a:schemeClr val="hlink"/>
                </a:solidFill>
                <a:latin typeface="Corbel"/>
                <a:ea typeface="Corbel"/>
                <a:cs typeface="Corbel"/>
                <a:hlinkClick r:id="rId3" tooltip="https://openebench.bsc.es/vre"/>
              </a:rPr>
              <a:t>https://openebench.bsc.es/vre</a:t>
            </a:r>
            <a:endParaRPr/>
          </a:p>
        </p:txBody>
      </p:sp>
      <p:sp>
        <p:nvSpPr>
          <p:cNvPr id="155294870" name="Google Shape;320;p62" hidden="0"/>
          <p:cNvSpPr>
            <a:spLocks noAdjustHandles="0" noChangeArrowheads="0"/>
          </p:cNvSpPr>
          <p:nvPr isPhoto="0" userDrawn="0"/>
        </p:nvSpPr>
        <p:spPr bwMode="auto">
          <a:xfrm flipH="0" flipV="0">
            <a:off x="472956" y="291650"/>
            <a:ext cx="7489447" cy="666742"/>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Running the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 the</a:t>
            </a:r>
            <a:endParaRPr lang="en-GB" sz="2400" b="0">
              <a:solidFill>
                <a:srgbClr val="6076B4"/>
              </a:solidFill>
              <a:latin typeface="Corbel"/>
              <a:ea typeface="Corbel"/>
              <a:cs typeface="Corbel"/>
            </a:endParaRPr>
          </a:p>
          <a:p>
            <a:pPr marL="0" lvl="0" indent="0" algn="l">
              <a:lnSpc>
                <a:spcPct val="100000"/>
              </a:lnSpc>
              <a:spcBef>
                <a:spcPts val="0"/>
              </a:spcBef>
              <a:spcAft>
                <a:spcPts val="0"/>
              </a:spcAft>
              <a:buSzPts val="1400"/>
              <a:buNone/>
              <a:defRPr/>
            </a:pPr>
            <a:r>
              <a:rPr lang="en-GB" sz="2400" b="1">
                <a:solidFill>
                  <a:srgbClr val="6076B4"/>
                </a:solidFill>
                <a:latin typeface="Corbel"/>
                <a:ea typeface="Corbel"/>
                <a:cs typeface="Corbel"/>
              </a:rPr>
              <a:t>OpenEBench Virtual Research Environment (VRE)</a:t>
            </a:r>
            <a:endParaRPr sz="2400" b="1">
              <a:solidFill>
                <a:srgbClr val="6076B4"/>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FFFFFF">
            <a:alpha val="13000"/>
          </a:srgbClr>
        </a:solidFill>
      </p:bgPr>
    </p:bg>
    <p:spTree>
      <p:nvGrpSpPr>
        <p:cNvPr id="1" name="" hidden="0"/>
        <p:cNvGrpSpPr/>
        <p:nvPr isPhoto="0" userDrawn="0"/>
      </p:nvGrpSpPr>
      <p:grpSpPr bwMode="auto">
        <a:xfrm>
          <a:off x="0" y="0"/>
          <a:ext cx="0" cy="0"/>
          <a:chOff x="0" y="0"/>
          <a:chExt cx="0" cy="0"/>
        </a:xfrm>
      </p:grpSpPr>
      <p:sp>
        <p:nvSpPr>
          <p:cNvPr id="1172447968" name="Google Shape;293;p60" hidden="0"/>
          <p:cNvSpPr>
            <a:spLocks noAdjustHandles="0" noChangeArrowheads="0"/>
          </p:cNvSpPr>
          <p:nvPr isPhoto="0" userDrawn="0"/>
        </p:nvSpPr>
        <p:spPr bwMode="auto">
          <a:xfrm>
            <a:off x="539118" y="279741"/>
            <a:ext cx="10871100"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400" b="1">
                <a:solidFill>
                  <a:srgbClr val="6076B4"/>
                </a:solidFill>
                <a:latin typeface="Corbel"/>
                <a:ea typeface="Corbel"/>
                <a:cs typeface="Corbel"/>
              </a:rPr>
              <a:t>Index</a:t>
            </a:r>
            <a:endParaRPr sz="2400">
              <a:solidFill>
                <a:srgbClr val="6076B4"/>
              </a:solidFill>
              <a:latin typeface="Corbel"/>
              <a:ea typeface="Corbel"/>
              <a:cs typeface="Corbel"/>
            </a:endParaRPr>
          </a:p>
        </p:txBody>
      </p:sp>
      <p:sp>
        <p:nvSpPr>
          <p:cNvPr id="543064120" name="Google Shape;112;p28" hidden="0"/>
          <p:cNvSpPr>
            <a:spLocks noAdjustHandles="0" noChangeArrowheads="0"/>
          </p:cNvSpPr>
          <p:nvPr isPhoto="0" userDrawn="0">
            <p:ph type="subTitle" idx="1" hasCustomPrompt="0"/>
          </p:nvPr>
        </p:nvSpPr>
        <p:spPr bwMode="auto">
          <a:xfrm flipH="0" flipV="0">
            <a:off x="705427" y="977679"/>
            <a:ext cx="6265225" cy="3633628"/>
          </a:xfrm>
          <a:prstGeom prst="rect">
            <a:avLst/>
          </a:prstGeom>
          <a:noFill/>
          <a:ln>
            <a:noFill/>
          </a:ln>
        </p:spPr>
        <p:txBody>
          <a:bodyPr spcFirstLastPara="1" vertOverflow="overflow" horzOverflow="clip" vert="horz" wrap="square" lIns="0" tIns="0" rIns="0" bIns="0" numCol="1" spcCol="0" rtlCol="0" fromWordArt="0" anchor="t" anchorCtr="0" forceAA="0" upright="0" compatLnSpc="0">
            <a:noAutofit/>
          </a:bodyPr>
          <a:lstStyle>
            <a:lvl1pPr lvl="0" algn="l">
              <a:spcBef>
                <a:spcPts val="0"/>
              </a:spcBef>
              <a:spcAft>
                <a:spcPts val="0"/>
              </a:spcAft>
              <a:buSzPts val="1000"/>
              <a:buNone/>
              <a:defRPr/>
            </a:lvl1pPr>
            <a:lvl2pPr lvl="1" algn="l">
              <a:spcBef>
                <a:spcPts val="0"/>
              </a:spcBef>
              <a:spcAft>
                <a:spcPts val="0"/>
              </a:spcAft>
              <a:buSzPts val="1000"/>
              <a:buNone/>
              <a:defRPr/>
            </a:lvl2pPr>
            <a:lvl3pPr lvl="2" algn="l">
              <a:spcBef>
                <a:spcPts val="0"/>
              </a:spcBef>
              <a:spcAft>
                <a:spcPts val="0"/>
              </a:spcAft>
              <a:buSzPts val="1000"/>
              <a:buNone/>
              <a:defRPr/>
            </a:lvl3pPr>
            <a:lvl4pPr lvl="3" algn="l">
              <a:spcBef>
                <a:spcPts val="0"/>
              </a:spcBef>
              <a:spcAft>
                <a:spcPts val="0"/>
              </a:spcAft>
              <a:buSzPts val="1000"/>
              <a:buNone/>
              <a:defRPr/>
            </a:lvl4pPr>
            <a:lvl5pPr lvl="4" algn="l">
              <a:spcBef>
                <a:spcPts val="0"/>
              </a:spcBef>
              <a:spcAft>
                <a:spcPts val="0"/>
              </a:spcAft>
              <a:buSzPts val="1000"/>
              <a:buNone/>
              <a:defRPr/>
            </a:lvl5pPr>
            <a:lvl6pPr lvl="5" algn="l">
              <a:spcBef>
                <a:spcPts val="0"/>
              </a:spcBef>
              <a:spcAft>
                <a:spcPts val="0"/>
              </a:spcAft>
              <a:buSzPts val="1000"/>
              <a:buNone/>
              <a:defRPr/>
            </a:lvl6pPr>
            <a:lvl7pPr lvl="6" algn="l">
              <a:spcBef>
                <a:spcPts val="0"/>
              </a:spcBef>
              <a:spcAft>
                <a:spcPts val="0"/>
              </a:spcAft>
              <a:buSzPts val="1000"/>
              <a:buNone/>
              <a:defRPr/>
            </a:lvl7pPr>
            <a:lvl8pPr lvl="7" algn="l">
              <a:spcBef>
                <a:spcPts val="0"/>
              </a:spcBef>
              <a:spcAft>
                <a:spcPts val="0"/>
              </a:spcAft>
              <a:buSzPts val="1000"/>
              <a:buNone/>
              <a:defRPr/>
            </a:lvl8pPr>
            <a:lvl9pPr lvl="8" algn="l">
              <a:spcBef>
                <a:spcPts val="0"/>
              </a:spcBef>
              <a:spcAft>
                <a:spcPts val="0"/>
              </a:spcAft>
              <a:buSzPts val="1000"/>
              <a:buNone/>
              <a:defRPr/>
            </a:lvl9pPr>
          </a:lstStyle>
          <a:p>
            <a:pPr marL="457407" indent="-228805">
              <a:buSzPts val="1000"/>
              <a:buFont typeface="Arial"/>
              <a:buChar char="•"/>
              <a:defRPr/>
            </a:pPr>
            <a:r>
              <a:rPr sz="2000" b="1">
                <a:latin typeface="Corbel"/>
                <a:ea typeface="Corbel"/>
                <a:cs typeface="Corbel"/>
              </a:rPr>
              <a:t>Why benchmarking?</a:t>
            </a:r>
            <a:endParaRPr sz="2000" b="1">
              <a:latin typeface="Corbel"/>
              <a:ea typeface="Corbel"/>
              <a:cs typeface="Corbel"/>
            </a:endParaRPr>
          </a:p>
          <a:p>
            <a:pPr marL="457407" indent="-228805">
              <a:buSzPts val="1000"/>
              <a:buFont typeface="Arial"/>
              <a:buChar char="•"/>
              <a:defRPr/>
            </a:pPr>
            <a:endParaRPr sz="1100" b="1">
              <a:latin typeface="Corbel"/>
              <a:ea typeface="Corbel"/>
              <a:cs typeface="Corbel"/>
            </a:endParaRPr>
          </a:p>
          <a:p>
            <a:pPr marL="457407" indent="-228805">
              <a:buSzPts val="1000"/>
              <a:buFont typeface="Arial"/>
              <a:buChar char="•"/>
              <a:defRPr/>
            </a:pPr>
            <a:r>
              <a:rPr sz="2000" b="1">
                <a:latin typeface="Corbel"/>
                <a:ea typeface="Corbel"/>
                <a:cs typeface="Corbel"/>
              </a:rPr>
              <a:t>OpenEBench approach to reproducible benchmarking</a:t>
            </a:r>
            <a:endParaRPr sz="2000" b="1">
              <a:latin typeface="Corbel"/>
              <a:ea typeface="Corbel"/>
              <a:cs typeface="Corbel"/>
            </a:endParaRPr>
          </a:p>
          <a:p>
            <a:pPr marL="857457" lvl="1" indent="-228805">
              <a:buSzPts val="1000"/>
              <a:buFont typeface="Arial"/>
              <a:buChar char="•"/>
              <a:defRPr/>
            </a:pPr>
            <a:r>
              <a:rPr sz="1800">
                <a:latin typeface="Corbel"/>
                <a:ea typeface="Corbel"/>
                <a:cs typeface="Corbel"/>
              </a:rPr>
              <a:t>OpenEBench platform</a:t>
            </a:r>
            <a:endParaRPr sz="1800">
              <a:latin typeface="Corbel"/>
              <a:ea typeface="Corbel"/>
              <a:cs typeface="Corbel"/>
            </a:endParaRPr>
          </a:p>
          <a:p>
            <a:pPr marL="857457" lvl="1" indent="-228805">
              <a:buSzPts val="1000"/>
              <a:buFont typeface="Arial"/>
              <a:buChar char="•"/>
              <a:defRPr/>
            </a:pPr>
            <a:r>
              <a:rPr sz="1800">
                <a:latin typeface="Corbel"/>
                <a:ea typeface="Corbel"/>
                <a:cs typeface="Corbel"/>
              </a:rPr>
              <a:t>Levels of engagement</a:t>
            </a:r>
            <a:endParaRPr sz="1800">
              <a:latin typeface="Corbel"/>
              <a:ea typeface="Corbel"/>
              <a:cs typeface="Corbel"/>
            </a:endParaRPr>
          </a:p>
          <a:p>
            <a:pPr marL="857457" lvl="1" indent="-228805">
              <a:buSzPts val="1000"/>
              <a:buFont typeface="Arial"/>
              <a:buChar char="•"/>
              <a:defRPr/>
            </a:pPr>
            <a:r>
              <a:rPr sz="1800">
                <a:latin typeface="Corbel"/>
                <a:ea typeface="Corbel"/>
                <a:cs typeface="Corbel"/>
              </a:rPr>
              <a:t>OpenEBench benchmarking process</a:t>
            </a:r>
            <a:endParaRPr sz="1800">
              <a:latin typeface="Corbel"/>
              <a:ea typeface="Corbel"/>
              <a:cs typeface="Corbel"/>
            </a:endParaRPr>
          </a:p>
          <a:p>
            <a:pPr marL="857457" lvl="1" indent="-228804">
              <a:buSzPts val="1000"/>
              <a:buFont typeface="Arial"/>
              <a:buChar char="•"/>
              <a:defRPr/>
            </a:pPr>
            <a:r>
              <a:rPr sz="1800">
                <a:latin typeface="Corbel"/>
                <a:ea typeface="Corbel"/>
                <a:cs typeface="Corbel"/>
              </a:rPr>
              <a:t>Hands-on exercise 1</a:t>
            </a:r>
            <a:endParaRPr sz="1800">
              <a:latin typeface="Corbel"/>
              <a:ea typeface="Corbel"/>
              <a:cs typeface="Corbel"/>
            </a:endParaRPr>
          </a:p>
          <a:p>
            <a:pPr marL="857457" lvl="1" indent="-228804">
              <a:buSzPts val="1000"/>
              <a:buFont typeface="Arial"/>
              <a:buChar char="•"/>
              <a:defRPr/>
            </a:pPr>
            <a:endParaRPr sz="2000" b="1">
              <a:latin typeface="Corbel"/>
              <a:ea typeface="Corbel"/>
              <a:cs typeface="Corbel"/>
            </a:endParaRPr>
          </a:p>
          <a:p>
            <a:pPr marL="457406" lvl="0" indent="-228804">
              <a:buSzPts val="1000"/>
              <a:buFont typeface="Arial"/>
              <a:buChar char="•"/>
              <a:defRPr/>
            </a:pPr>
            <a:r>
              <a:rPr sz="2000" b="1">
                <a:latin typeface="Corbel"/>
                <a:ea typeface="Corbel"/>
                <a:cs typeface="Corbel"/>
              </a:rPr>
              <a:t>WfExS: A workflow execution service</a:t>
            </a:r>
            <a:endParaRPr sz="2000" b="1">
              <a:latin typeface="Corbel"/>
              <a:ea typeface="Corbel"/>
              <a:cs typeface="Corbel"/>
            </a:endParaRPr>
          </a:p>
          <a:p>
            <a:pPr marL="857457" lvl="1" indent="-228805">
              <a:buSzPts val="1000"/>
              <a:buFont typeface="Arial"/>
              <a:buChar char="•"/>
              <a:defRPr/>
            </a:pPr>
            <a:r>
              <a:rPr sz="1800">
                <a:latin typeface="Corbel"/>
                <a:ea typeface="Corbel"/>
                <a:cs typeface="Corbel"/>
              </a:rPr>
              <a:t>How does WfExS fit in OpenEBench?</a:t>
            </a:r>
            <a:endParaRPr sz="1800">
              <a:latin typeface="Corbel"/>
              <a:ea typeface="Corbel"/>
              <a:cs typeface="Corbel"/>
            </a:endParaRPr>
          </a:p>
          <a:p>
            <a:pPr marL="857457" lvl="1" indent="-228805">
              <a:buSzPts val="1000"/>
              <a:buFont typeface="Arial"/>
              <a:buChar char="•"/>
              <a:defRPr/>
            </a:pPr>
            <a:r>
              <a:rPr sz="1800">
                <a:latin typeface="Corbel"/>
                <a:ea typeface="Corbel"/>
                <a:cs typeface="Corbel"/>
              </a:rPr>
              <a:t>RO-Crate and WorkflowHub</a:t>
            </a:r>
            <a:endParaRPr sz="1800">
              <a:latin typeface="Corbel"/>
              <a:ea typeface="Corbel"/>
              <a:cs typeface="Corbel"/>
            </a:endParaRPr>
          </a:p>
          <a:p>
            <a:pPr marL="857457" lvl="1" indent="-228804">
              <a:buSzPts val="1000"/>
              <a:buFont typeface="Arial"/>
              <a:buChar char="•"/>
              <a:defRPr/>
            </a:pPr>
            <a:r>
              <a:rPr sz="1800">
                <a:latin typeface="Corbel"/>
                <a:ea typeface="Corbel"/>
                <a:cs typeface="Corbel"/>
              </a:rPr>
              <a:t>Hands-on exercise 2</a:t>
            </a:r>
            <a:endParaRPr sz="1800">
              <a:latin typeface="Corbel"/>
              <a:ea typeface="Corbel"/>
              <a:cs typeface="Corbel"/>
            </a:endParaRPr>
          </a:p>
          <a:p>
            <a:pPr marL="857457" lvl="1" indent="-228805">
              <a:buSzPts val="1000"/>
              <a:buFont typeface="Arial"/>
              <a:buChar char="•"/>
              <a:defRPr/>
            </a:pPr>
            <a:endParaRPr sz="1000">
              <a:latin typeface="Corbel"/>
              <a:ea typeface="Corbel"/>
              <a:cs typeface="Corbel"/>
            </a:endParaRPr>
          </a:p>
        </p:txBody>
      </p:sp>
      <p:pic>
        <p:nvPicPr>
          <p:cNvPr id="2090075607" name="Google Shape;260;p56" hidden="0"/>
          <p:cNvPicPr/>
          <p:nvPr isPhoto="0" userDrawn="0"/>
        </p:nvPicPr>
        <p:blipFill>
          <a:blip r:embed="rId2">
            <a:alphaModFix/>
          </a:blip>
          <a:srcRect l="-3159" t="0" r="3159" b="0"/>
          <a:stretch/>
        </p:blipFill>
        <p:spPr bwMode="auto">
          <a:xfrm>
            <a:off x="8045824" y="99864"/>
            <a:ext cx="929972" cy="7246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44041298" name="Google Shape;416;p73" hidden="0"/>
          <p:cNvSpPr txBox="1"/>
          <p:nvPr isPhoto="0" userDrawn="0"/>
        </p:nvSpPr>
        <p:spPr bwMode="auto">
          <a:xfrm>
            <a:off x="432000" y="283799"/>
            <a:ext cx="8280000" cy="432000"/>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endParaRPr sz="2600" b="1" i="1" u="none" strike="noStrike" cap="none">
              <a:solidFill>
                <a:srgbClr val="1F497D"/>
              </a:solidFill>
              <a:latin typeface="Corbel"/>
              <a:ea typeface="Corbel"/>
              <a:cs typeface="Corbel"/>
            </a:endParaRPr>
          </a:p>
        </p:txBody>
      </p:sp>
      <p:pic>
        <p:nvPicPr>
          <p:cNvPr id="1612682120" name="Google Shape;417;p73" hidden="0"/>
          <p:cNvPicPr/>
          <p:nvPr isPhoto="0" userDrawn="0"/>
        </p:nvPicPr>
        <p:blipFill>
          <a:blip r:embed="rId2">
            <a:alphaModFix/>
          </a:blip>
          <a:srcRect l="0" t="0" r="0" b="0"/>
          <a:stretch/>
        </p:blipFill>
        <p:spPr bwMode="auto">
          <a:xfrm>
            <a:off x="3823830" y="2232277"/>
            <a:ext cx="1248431" cy="1248431"/>
          </a:xfrm>
          <a:prstGeom prst="rect">
            <a:avLst/>
          </a:prstGeom>
          <a:noFill/>
          <a:ln>
            <a:noFill/>
          </a:ln>
        </p:spPr>
      </p:pic>
      <p:pic>
        <p:nvPicPr>
          <p:cNvPr id="650099707" name="Google Shape;418;p73" hidden="0"/>
          <p:cNvPicPr/>
          <p:nvPr isPhoto="0" userDrawn="0"/>
        </p:nvPicPr>
        <p:blipFill>
          <a:blip r:embed="rId3">
            <a:alphaModFix/>
          </a:blip>
          <a:stretch/>
        </p:blipFill>
        <p:spPr bwMode="auto">
          <a:xfrm>
            <a:off x="6834235" y="1440022"/>
            <a:ext cx="1606294" cy="1165860"/>
          </a:xfrm>
          <a:prstGeom prst="rect">
            <a:avLst/>
          </a:prstGeom>
          <a:noFill/>
          <a:ln>
            <a:noFill/>
          </a:ln>
        </p:spPr>
      </p:pic>
      <p:pic>
        <p:nvPicPr>
          <p:cNvPr id="1158869301" name="Google Shape;419;p73" hidden="0"/>
          <p:cNvPicPr/>
          <p:nvPr isPhoto="0" userDrawn="0"/>
        </p:nvPicPr>
        <p:blipFill>
          <a:blip r:embed="rId4">
            <a:alphaModFix/>
          </a:blip>
          <a:stretch/>
        </p:blipFill>
        <p:spPr bwMode="auto">
          <a:xfrm>
            <a:off x="5731370" y="3869613"/>
            <a:ext cx="1248431" cy="900666"/>
          </a:xfrm>
          <a:prstGeom prst="rect">
            <a:avLst/>
          </a:prstGeom>
          <a:noFill/>
          <a:ln>
            <a:noFill/>
          </a:ln>
        </p:spPr>
      </p:pic>
      <p:pic>
        <p:nvPicPr>
          <p:cNvPr id="74605177" name="Google Shape;420;p73" hidden="0"/>
          <p:cNvPicPr/>
          <p:nvPr isPhoto="0" userDrawn="0"/>
        </p:nvPicPr>
        <p:blipFill>
          <a:blip r:embed="rId5">
            <a:alphaModFix/>
          </a:blip>
          <a:srcRect l="21609" t="23938" r="24013" b="8456"/>
          <a:stretch/>
        </p:blipFill>
        <p:spPr bwMode="auto">
          <a:xfrm>
            <a:off x="703450" y="1577180"/>
            <a:ext cx="965835" cy="891540"/>
          </a:xfrm>
          <a:prstGeom prst="rect">
            <a:avLst/>
          </a:prstGeom>
          <a:noFill/>
          <a:ln w="38100" cap="sq" cmpd="sng">
            <a:solidFill>
              <a:srgbClr val="000000"/>
            </a:solidFill>
            <a:prstDash val="solid"/>
            <a:miter/>
            <a:headEnd type="none" w="sm" len="sm"/>
            <a:tailEnd type="none" w="sm" len="sm"/>
          </a:ln>
          <a:effectLst>
            <a:outerShdw blurRad="50800" dist="38100" dir="2700000" rotWithShape="0" algn="tl">
              <a:srgbClr val="000000">
                <a:alpha val="42350"/>
              </a:srgbClr>
            </a:outerShdw>
          </a:effectLst>
        </p:spPr>
      </p:pic>
      <p:cxnSp>
        <p:nvCxnSpPr>
          <p:cNvPr id="1180937030" name="Google Shape;421;p73" hidden="0"/>
          <p:cNvCxnSpPr>
            <a:cxnSpLocks/>
          </p:cNvCxnSpPr>
          <p:nvPr isPhoto="0" userDrawn="0"/>
        </p:nvCxnSpPr>
        <p:spPr bwMode="auto">
          <a:xfrm>
            <a:off x="1669284" y="2022950"/>
            <a:ext cx="5165100" cy="0"/>
          </a:xfrm>
          <a:prstGeom prst="straightConnector1">
            <a:avLst/>
          </a:prstGeom>
          <a:noFill/>
          <a:ln w="38100" cap="flat" cmpd="sng">
            <a:solidFill>
              <a:schemeClr val="dk2"/>
            </a:solidFill>
            <a:prstDash val="solid"/>
            <a:round/>
            <a:headEnd type="oval" w="med" len="med"/>
            <a:tailEnd type="triangle" w="med" len="med"/>
          </a:ln>
        </p:spPr>
      </p:cxnSp>
      <p:cxnSp>
        <p:nvCxnSpPr>
          <p:cNvPr id="552896496" name="Google Shape;422;p73" hidden="0"/>
          <p:cNvCxnSpPr>
            <a:cxnSpLocks/>
          </p:cNvCxnSpPr>
          <p:nvPr isPhoto="0" userDrawn="0"/>
        </p:nvCxnSpPr>
        <p:spPr bwMode="auto">
          <a:xfrm>
            <a:off x="1669284" y="2022950"/>
            <a:ext cx="999299" cy="1084799"/>
          </a:xfrm>
          <a:prstGeom prst="curvedConnector3">
            <a:avLst>
              <a:gd name="adj1" fmla="val 49993"/>
            </a:avLst>
          </a:prstGeom>
          <a:noFill/>
          <a:ln w="9525" cap="flat" cmpd="sng">
            <a:solidFill>
              <a:schemeClr val="dk2"/>
            </a:solidFill>
            <a:prstDash val="solid"/>
            <a:round/>
            <a:headEnd type="none" w="med" len="med"/>
            <a:tailEnd type="none" w="med" len="med"/>
          </a:ln>
        </p:spPr>
      </p:cxnSp>
      <p:cxnSp>
        <p:nvCxnSpPr>
          <p:cNvPr id="1860970722" name="Google Shape;424;p73" hidden="0"/>
          <p:cNvCxnSpPr>
            <a:cxnSpLocks/>
          </p:cNvCxnSpPr>
          <p:nvPr isPhoto="0" userDrawn="0"/>
        </p:nvCxnSpPr>
        <p:spPr bwMode="auto">
          <a:xfrm rot="5399976">
            <a:off x="6364634" y="2596732"/>
            <a:ext cx="1263600" cy="1281899"/>
          </a:xfrm>
          <a:prstGeom prst="curvedConnector3">
            <a:avLst>
              <a:gd name="adj1" fmla="val 50005"/>
            </a:avLst>
          </a:prstGeom>
          <a:noFill/>
          <a:ln w="9525" cap="flat" cmpd="sng">
            <a:solidFill>
              <a:schemeClr val="dk2"/>
            </a:solidFill>
            <a:prstDash val="solid"/>
            <a:round/>
            <a:headEnd type="oval" w="med" len="med"/>
            <a:tailEnd type="oval" w="med" len="med"/>
          </a:ln>
        </p:spPr>
      </p:cxnSp>
      <p:cxnSp>
        <p:nvCxnSpPr>
          <p:cNvPr id="1810720297" name="Google Shape;425;p73" hidden="0"/>
          <p:cNvCxnSpPr>
            <a:cxnSpLocks/>
          </p:cNvCxnSpPr>
          <p:nvPr isPhoto="0" userDrawn="0"/>
        </p:nvCxnSpPr>
        <p:spPr bwMode="auto">
          <a:xfrm rot="10799989" flipH="1">
            <a:off x="5072261" y="2062393"/>
            <a:ext cx="2453400" cy="794099"/>
          </a:xfrm>
          <a:prstGeom prst="curvedConnector3">
            <a:avLst>
              <a:gd name="adj1" fmla="val 50000"/>
            </a:avLst>
          </a:prstGeom>
          <a:noFill/>
          <a:ln w="9525" cap="flat" cmpd="sng">
            <a:solidFill>
              <a:schemeClr val="dk2"/>
            </a:solidFill>
            <a:prstDash val="solid"/>
            <a:round/>
            <a:headEnd type="oval" w="med" len="med"/>
            <a:tailEnd type="oval" w="med" len="med"/>
          </a:ln>
        </p:spPr>
      </p:cxnSp>
      <p:pic>
        <p:nvPicPr>
          <p:cNvPr id="1417579749" name="Google Shape;423;p73" hidden="0"/>
          <p:cNvPicPr/>
          <p:nvPr isPhoto="0" userDrawn="0"/>
        </p:nvPicPr>
        <p:blipFill>
          <a:blip r:embed="rId6">
            <a:alphaModFix/>
          </a:blip>
          <a:stretch/>
        </p:blipFill>
        <p:spPr bwMode="auto">
          <a:xfrm>
            <a:off x="2668446" y="2755370"/>
            <a:ext cx="705017" cy="705017"/>
          </a:xfrm>
          <a:prstGeom prst="rect">
            <a:avLst/>
          </a:prstGeom>
          <a:noFill/>
          <a:ln>
            <a:noFill/>
          </a:ln>
        </p:spPr>
      </p:pic>
      <p:cxnSp>
        <p:nvCxnSpPr>
          <p:cNvPr id="992391241" name="Google Shape;426;p73" hidden="0"/>
          <p:cNvCxnSpPr>
            <a:cxnSpLocks/>
          </p:cNvCxnSpPr>
          <p:nvPr isPhoto="0" userDrawn="0"/>
        </p:nvCxnSpPr>
        <p:spPr bwMode="auto">
          <a:xfrm rot="10799989" flipH="1">
            <a:off x="3373464" y="2856479"/>
            <a:ext cx="450299" cy="251399"/>
          </a:xfrm>
          <a:prstGeom prst="curvedConnector3">
            <a:avLst>
              <a:gd name="adj1" fmla="val 50007"/>
            </a:avLst>
          </a:prstGeom>
          <a:noFill/>
          <a:ln w="9525" cap="flat" cmpd="sng">
            <a:solidFill>
              <a:schemeClr val="dk2"/>
            </a:solidFill>
            <a:prstDash val="solid"/>
            <a:round/>
            <a:headEnd type="none" w="med" len="med"/>
            <a:tailEnd type="none" w="med" len="med"/>
          </a:ln>
        </p:spPr>
      </p:cxnSp>
      <p:cxnSp>
        <p:nvCxnSpPr>
          <p:cNvPr id="1781290048" name="Google Shape;427;p73" hidden="0"/>
          <p:cNvCxnSpPr>
            <a:cxnSpLocks/>
          </p:cNvCxnSpPr>
          <p:nvPr isPhoto="0" userDrawn="0"/>
        </p:nvCxnSpPr>
        <p:spPr bwMode="auto">
          <a:xfrm>
            <a:off x="5072261" y="2856493"/>
            <a:ext cx="1283400" cy="1013099"/>
          </a:xfrm>
          <a:prstGeom prst="curvedConnector2">
            <a:avLst/>
          </a:prstGeom>
          <a:noFill/>
          <a:ln w="9525" cap="flat" cmpd="sng">
            <a:solidFill>
              <a:schemeClr val="dk2"/>
            </a:solidFill>
            <a:prstDash val="solid"/>
            <a:round/>
            <a:headEnd type="oval" w="med" len="med"/>
            <a:tailEnd type="oval" w="med" len="med"/>
          </a:ln>
        </p:spPr>
      </p:cxnSp>
      <p:sp>
        <p:nvSpPr>
          <p:cNvPr id="1361782053" name="Google Shape;428;p73" hidden="0"/>
          <p:cNvSpPr txBox="1"/>
          <p:nvPr isPhoto="0" userDrawn="0"/>
        </p:nvSpPr>
        <p:spPr bwMode="auto">
          <a:xfrm>
            <a:off x="432000" y="283799"/>
            <a:ext cx="8280000" cy="432000"/>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endParaRPr sz="2600" b="1" i="1" u="none" strike="noStrike" cap="none">
              <a:solidFill>
                <a:srgbClr val="1F497D"/>
              </a:solidFill>
              <a:latin typeface="Corbel"/>
              <a:ea typeface="Corbel"/>
              <a:cs typeface="Corbel"/>
            </a:endParaRPr>
          </a:p>
        </p:txBody>
      </p:sp>
      <p:pic>
        <p:nvPicPr>
          <p:cNvPr id="93845216" name="Google Shape;408;p72" hidden="0"/>
          <p:cNvPicPr/>
          <p:nvPr isPhoto="0" userDrawn="0"/>
        </p:nvPicPr>
        <p:blipFill>
          <a:blip r:embed="rId7">
            <a:alphaModFix/>
          </a:blip>
          <a:srcRect l="-3159" t="0" r="3159" b="0"/>
          <a:stretch/>
        </p:blipFill>
        <p:spPr bwMode="auto">
          <a:xfrm>
            <a:off x="8045824" y="99864"/>
            <a:ext cx="929972" cy="724676"/>
          </a:xfrm>
          <a:prstGeom prst="rect">
            <a:avLst/>
          </a:prstGeom>
          <a:noFill/>
          <a:ln>
            <a:noFill/>
          </a:ln>
        </p:spPr>
      </p:pic>
      <p:sp>
        <p:nvSpPr>
          <p:cNvPr id="6771714" name="Google Shape;429;p73" hidden="0"/>
          <p:cNvSpPr txBox="1"/>
          <p:nvPr isPhoto="0" userDrawn="0"/>
        </p:nvSpPr>
        <p:spPr bwMode="auto">
          <a:xfrm>
            <a:off x="522831" y="479635"/>
            <a:ext cx="8280000" cy="639598"/>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r>
              <a:rPr lang="en-GB" sz="2200" b="1">
                <a:solidFill>
                  <a:schemeClr val="dk1"/>
                </a:solidFill>
                <a:latin typeface="Corbel"/>
                <a:ea typeface="Corbel"/>
                <a:cs typeface="Corbel"/>
              </a:rPr>
              <a:t>Engagement level 3</a:t>
            </a:r>
            <a:r>
              <a:rPr lang="en-GB" sz="2200">
                <a:solidFill>
                  <a:schemeClr val="dk1"/>
                </a:solidFill>
                <a:latin typeface="Corbel"/>
                <a:ea typeface="Corbel"/>
                <a:cs typeface="Corbel"/>
              </a:rPr>
              <a:t>: Participants’ tools execution</a:t>
            </a:r>
            <a:endParaRPr sz="2200" b="1" i="1" u="none" strike="noStrike" cap="none">
              <a:solidFill>
                <a:schemeClr val="dk1"/>
              </a:solidFill>
              <a:latin typeface="Corbel"/>
              <a:ea typeface="Corbel"/>
              <a:cs typeface="Corbel"/>
            </a:endParaRPr>
          </a:p>
        </p:txBody>
      </p:sp>
      <p:sp>
        <p:nvSpPr>
          <p:cNvPr id="830194272" name="Google Shape;320;p62" hidden="0"/>
          <p:cNvSpPr>
            <a:spLocks noAdjustHandles="0" noChangeArrowheads="0"/>
          </p:cNvSpPr>
          <p:nvPr isPhoto="0" userDrawn="0"/>
        </p:nvSpPr>
        <p:spPr bwMode="auto">
          <a:xfrm>
            <a:off x="522831" y="174201"/>
            <a:ext cx="10871100"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Scientific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a:t>
            </a:r>
            <a:r>
              <a:rPr lang="en-GB" sz="2400" b="1">
                <a:solidFill>
                  <a:srgbClr val="6076B4"/>
                </a:solidFill>
                <a:latin typeface="Corbel"/>
                <a:ea typeface="Corbel"/>
                <a:cs typeface="Corbel"/>
              </a:rPr>
              <a:t> OpenEBench</a:t>
            </a:r>
            <a:endParaRPr sz="2400" b="1">
              <a:solidFill>
                <a:srgbClr val="6076B4"/>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082383183" name="Google Shape;416;p73" hidden="0"/>
          <p:cNvSpPr txBox="1"/>
          <p:nvPr isPhoto="0" userDrawn="0"/>
        </p:nvSpPr>
        <p:spPr bwMode="auto">
          <a:xfrm>
            <a:off x="432000" y="283799"/>
            <a:ext cx="8280000" cy="432000"/>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endParaRPr sz="2600" b="1" i="1" u="none" strike="noStrike" cap="none">
              <a:solidFill>
                <a:srgbClr val="1F497D"/>
              </a:solidFill>
              <a:latin typeface="Corbel"/>
              <a:ea typeface="Corbel"/>
              <a:cs typeface="Corbel"/>
            </a:endParaRPr>
          </a:p>
        </p:txBody>
      </p:sp>
      <p:sp>
        <p:nvSpPr>
          <p:cNvPr id="908030482" name="Google Shape;428;p73" hidden="0"/>
          <p:cNvSpPr txBox="1"/>
          <p:nvPr isPhoto="0" userDrawn="0"/>
        </p:nvSpPr>
        <p:spPr bwMode="auto">
          <a:xfrm>
            <a:off x="432000" y="283799"/>
            <a:ext cx="8280000" cy="432000"/>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endParaRPr sz="2600" b="1" i="1" u="none" strike="noStrike" cap="none">
              <a:solidFill>
                <a:srgbClr val="1F497D"/>
              </a:solidFill>
              <a:latin typeface="Corbel"/>
              <a:ea typeface="Corbel"/>
              <a:cs typeface="Corbel"/>
            </a:endParaRPr>
          </a:p>
        </p:txBody>
      </p:sp>
      <p:pic>
        <p:nvPicPr>
          <p:cNvPr id="2121684314" name="Google Shape;408;p72" hidden="0"/>
          <p:cNvPicPr/>
          <p:nvPr isPhoto="0" userDrawn="0"/>
        </p:nvPicPr>
        <p:blipFill>
          <a:blip r:embed="rId2">
            <a:alphaModFix/>
          </a:blip>
          <a:srcRect l="-3159" t="0" r="3159" b="0"/>
          <a:stretch/>
        </p:blipFill>
        <p:spPr bwMode="auto">
          <a:xfrm>
            <a:off x="8045824" y="99864"/>
            <a:ext cx="929972" cy="724676"/>
          </a:xfrm>
          <a:prstGeom prst="rect">
            <a:avLst/>
          </a:prstGeom>
          <a:noFill/>
          <a:ln>
            <a:noFill/>
          </a:ln>
        </p:spPr>
      </p:pic>
      <p:pic>
        <p:nvPicPr>
          <p:cNvPr id="1057864784" name="Picture 2" hidden="0"/>
          <p:cNvPicPr>
            <a:picLocks noChangeAspect="1" noChangeArrowheads="1"/>
          </p:cNvPicPr>
          <p:nvPr isPhoto="0" userDrawn="0"/>
        </p:nvPicPr>
        <p:blipFill>
          <a:blip r:embed="rId3"/>
          <a:stretch/>
        </p:blipFill>
        <p:spPr bwMode="auto">
          <a:xfrm flipH="0" flipV="0">
            <a:off x="3582496" y="1602056"/>
            <a:ext cx="1979005" cy="1031189"/>
          </a:xfrm>
          <a:prstGeom prst="rect">
            <a:avLst/>
          </a:prstGeom>
          <a:noFill/>
        </p:spPr>
      </p:pic>
      <p:sp>
        <p:nvSpPr>
          <p:cNvPr id="1000290839" name="" hidden="0"/>
          <p:cNvSpPr txBox="1"/>
          <p:nvPr isPhoto="0" userDrawn="0"/>
        </p:nvSpPr>
        <p:spPr bwMode="auto">
          <a:xfrm flipH="0" flipV="0">
            <a:off x="552618" y="3044250"/>
            <a:ext cx="8058452" cy="117396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GB" sz="1600"/>
              <a:t>The </a:t>
            </a:r>
            <a:r>
              <a:rPr lang="en-GB" sz="1600" b="1"/>
              <a:t>W</a:t>
            </a:r>
            <a:r>
              <a:rPr lang="en-GB" sz="1600"/>
              <a:t>ork</a:t>
            </a:r>
            <a:r>
              <a:rPr lang="en-GB" sz="1600" b="1"/>
              <a:t>f</a:t>
            </a:r>
            <a:r>
              <a:rPr lang="en-GB" sz="1600"/>
              <a:t>low </a:t>
            </a:r>
            <a:r>
              <a:rPr lang="en-GB" sz="1600" b="1"/>
              <a:t>Ex</a:t>
            </a:r>
            <a:r>
              <a:rPr lang="en-GB" sz="1600"/>
              <a:t>ecution </a:t>
            </a:r>
            <a:r>
              <a:rPr lang="en-GB" sz="1600" b="1"/>
              <a:t>S</a:t>
            </a:r>
            <a:r>
              <a:rPr lang="en-GB" sz="1600"/>
              <a:t>ervice backend engine aims to fetch a workflow from a TRS-enabled </a:t>
            </a:r>
            <a:r>
              <a:rPr lang="en-GB" sz="1600" u="sng">
                <a:solidFill>
                  <a:schemeClr val="hlink"/>
                </a:solidFill>
                <a:hlinkClick r:id="rId4" tooltip="https://workflowhub.eu/"/>
              </a:rPr>
              <a:t>WorkflowHub</a:t>
            </a:r>
            <a:r>
              <a:rPr lang="en-GB" sz="1600"/>
              <a:t> instance, fetch the inputs (which should be reachable through URLs) and workflow execution engine, and execute the workflow in a secure way.</a:t>
            </a:r>
            <a:endParaRPr sz="1600"/>
          </a:p>
        </p:txBody>
      </p:sp>
      <p:sp>
        <p:nvSpPr>
          <p:cNvPr id="1504098848" name="Google Shape;429;p73" hidden="0"/>
          <p:cNvSpPr txBox="1"/>
          <p:nvPr isPhoto="0" userDrawn="0"/>
        </p:nvSpPr>
        <p:spPr bwMode="auto">
          <a:xfrm>
            <a:off x="522831" y="479634"/>
            <a:ext cx="8280000" cy="639598"/>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r>
              <a:rPr lang="en-GB" sz="2200" b="1">
                <a:solidFill>
                  <a:schemeClr val="dk1"/>
                </a:solidFill>
                <a:latin typeface="Corbel"/>
                <a:ea typeface="Corbel"/>
                <a:cs typeface="Corbel"/>
              </a:rPr>
              <a:t>Engagement level 3</a:t>
            </a:r>
            <a:r>
              <a:rPr lang="en-GB" sz="2200">
                <a:solidFill>
                  <a:schemeClr val="dk1"/>
                </a:solidFill>
                <a:latin typeface="Corbel"/>
                <a:ea typeface="Corbel"/>
                <a:cs typeface="Corbel"/>
              </a:rPr>
              <a:t>: Participants’ tools execution</a:t>
            </a:r>
            <a:endParaRPr sz="2200" b="1" i="1" u="none" strike="noStrike" cap="none">
              <a:solidFill>
                <a:schemeClr val="dk1"/>
              </a:solidFill>
              <a:latin typeface="Corbel"/>
              <a:ea typeface="Corbel"/>
              <a:cs typeface="Corbel"/>
            </a:endParaRPr>
          </a:p>
        </p:txBody>
      </p:sp>
      <p:sp>
        <p:nvSpPr>
          <p:cNvPr id="1771496436" name="Google Shape;320;p62" hidden="0"/>
          <p:cNvSpPr>
            <a:spLocks noAdjustHandles="0" noChangeArrowheads="0"/>
          </p:cNvSpPr>
          <p:nvPr isPhoto="0" userDrawn="0"/>
        </p:nvSpPr>
        <p:spPr bwMode="auto">
          <a:xfrm>
            <a:off x="522831" y="174201"/>
            <a:ext cx="10871100"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Scientific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a:t>
            </a:r>
            <a:r>
              <a:rPr lang="en-GB" sz="2400" b="1">
                <a:solidFill>
                  <a:srgbClr val="6076B4"/>
                </a:solidFill>
                <a:latin typeface="Corbel"/>
                <a:ea typeface="Corbel"/>
                <a:cs typeface="Corbel"/>
              </a:rPr>
              <a:t> OpenEBench</a:t>
            </a:r>
            <a:endParaRPr sz="2400" b="1">
              <a:solidFill>
                <a:srgbClr val="6076B4"/>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698827683" name="Google Shape;416;p73" hidden="0"/>
          <p:cNvSpPr txBox="1"/>
          <p:nvPr isPhoto="0" userDrawn="0"/>
        </p:nvSpPr>
        <p:spPr bwMode="auto">
          <a:xfrm>
            <a:off x="432000" y="283799"/>
            <a:ext cx="8280000" cy="432000"/>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endParaRPr sz="2600" b="1" i="1" u="none" strike="noStrike" cap="none">
              <a:solidFill>
                <a:srgbClr val="1F497D"/>
              </a:solidFill>
              <a:latin typeface="Corbel"/>
              <a:ea typeface="Corbel"/>
              <a:cs typeface="Corbel"/>
            </a:endParaRPr>
          </a:p>
        </p:txBody>
      </p:sp>
      <p:sp>
        <p:nvSpPr>
          <p:cNvPr id="939167898" name="Google Shape;428;p73" hidden="0"/>
          <p:cNvSpPr txBox="1"/>
          <p:nvPr isPhoto="0" userDrawn="0"/>
        </p:nvSpPr>
        <p:spPr bwMode="auto">
          <a:xfrm>
            <a:off x="432000" y="283799"/>
            <a:ext cx="8280000" cy="432000"/>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endParaRPr sz="2600" b="1" i="1" u="none" strike="noStrike" cap="none">
              <a:solidFill>
                <a:srgbClr val="1F497D"/>
              </a:solidFill>
              <a:latin typeface="Corbel"/>
              <a:ea typeface="Corbel"/>
              <a:cs typeface="Corbel"/>
            </a:endParaRPr>
          </a:p>
        </p:txBody>
      </p:sp>
      <p:pic>
        <p:nvPicPr>
          <p:cNvPr id="974207447" name="Google Shape;408;p72" hidden="0"/>
          <p:cNvPicPr/>
          <p:nvPr isPhoto="0" userDrawn="0"/>
        </p:nvPicPr>
        <p:blipFill>
          <a:blip r:embed="rId2">
            <a:alphaModFix/>
          </a:blip>
          <a:srcRect l="-3159" t="0" r="3159" b="0"/>
          <a:stretch/>
        </p:blipFill>
        <p:spPr bwMode="auto">
          <a:xfrm>
            <a:off x="8045824" y="99864"/>
            <a:ext cx="929972" cy="724676"/>
          </a:xfrm>
          <a:prstGeom prst="rect">
            <a:avLst/>
          </a:prstGeom>
          <a:noFill/>
          <a:ln>
            <a:noFill/>
          </a:ln>
        </p:spPr>
      </p:pic>
      <p:sp>
        <p:nvSpPr>
          <p:cNvPr id="240076930" name="" hidden="0"/>
          <p:cNvSpPr txBox="1"/>
          <p:nvPr isPhoto="0" userDrawn="0"/>
        </p:nvSpPr>
        <p:spPr bwMode="auto">
          <a:xfrm flipH="0" flipV="0">
            <a:off x="607123" y="1415878"/>
            <a:ext cx="7472947" cy="328655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lang="en-GB" sz="1600" b="0" i="0" u="none" strike="noStrike" cap="none" spc="0">
                <a:solidFill>
                  <a:srgbClr val="000000"/>
                </a:solidFill>
                <a:latin typeface="Arial"/>
                <a:ea typeface="Arial"/>
                <a:cs typeface="Arial"/>
              </a:rPr>
              <a:t>The </a:t>
            </a:r>
            <a:r>
              <a:rPr lang="en-GB" sz="1600" b="1" i="0" u="none" strike="noStrike" cap="none" spc="0">
                <a:solidFill>
                  <a:srgbClr val="000000"/>
                </a:solidFill>
                <a:latin typeface="Arial"/>
                <a:ea typeface="Arial"/>
                <a:cs typeface="Arial"/>
              </a:rPr>
              <a:t>W</a:t>
            </a:r>
            <a:r>
              <a:rPr lang="en-GB" sz="1600" b="0" i="0" u="none" strike="noStrike" cap="none" spc="0">
                <a:solidFill>
                  <a:srgbClr val="000000"/>
                </a:solidFill>
                <a:latin typeface="Arial"/>
                <a:ea typeface="Arial"/>
                <a:cs typeface="Arial"/>
              </a:rPr>
              <a:t>ork</a:t>
            </a:r>
            <a:r>
              <a:rPr lang="en-GB" sz="1600" b="1" i="0" u="none" strike="noStrike" cap="none" spc="0">
                <a:solidFill>
                  <a:srgbClr val="000000"/>
                </a:solidFill>
                <a:latin typeface="Arial"/>
                <a:ea typeface="Arial"/>
                <a:cs typeface="Arial"/>
              </a:rPr>
              <a:t>f</a:t>
            </a:r>
            <a:r>
              <a:rPr lang="en-GB" sz="1600" b="0" i="0" u="none" strike="noStrike" cap="none" spc="0">
                <a:solidFill>
                  <a:srgbClr val="000000"/>
                </a:solidFill>
                <a:latin typeface="Arial"/>
                <a:ea typeface="Arial"/>
                <a:cs typeface="Arial"/>
              </a:rPr>
              <a:t>low </a:t>
            </a:r>
            <a:r>
              <a:rPr lang="en-GB" sz="1600" b="1" i="0" u="none" strike="noStrike" cap="none" spc="0">
                <a:solidFill>
                  <a:srgbClr val="000000"/>
                </a:solidFill>
                <a:latin typeface="Arial"/>
                <a:ea typeface="Arial"/>
                <a:cs typeface="Arial"/>
              </a:rPr>
              <a:t>Ex</a:t>
            </a:r>
            <a:r>
              <a:rPr lang="en-GB" sz="1600" b="0" i="0" u="none" strike="noStrike" cap="none" spc="0">
                <a:solidFill>
                  <a:srgbClr val="000000"/>
                </a:solidFill>
                <a:latin typeface="Arial"/>
                <a:ea typeface="Arial"/>
                <a:cs typeface="Arial"/>
              </a:rPr>
              <a:t>ecution </a:t>
            </a:r>
            <a:r>
              <a:rPr lang="en-GB" sz="1600" b="1" i="0" u="none" strike="noStrike" cap="none" spc="0">
                <a:solidFill>
                  <a:srgbClr val="000000"/>
                </a:solidFill>
                <a:latin typeface="Arial"/>
                <a:ea typeface="Arial"/>
                <a:cs typeface="Arial"/>
              </a:rPr>
              <a:t>S</a:t>
            </a:r>
            <a:r>
              <a:rPr lang="en-GB" sz="1600" b="0" i="0" u="none" strike="noStrike" cap="none" spc="0">
                <a:solidFill>
                  <a:srgbClr val="000000"/>
                </a:solidFill>
                <a:latin typeface="Arial"/>
                <a:ea typeface="Arial"/>
                <a:cs typeface="Arial"/>
              </a:rPr>
              <a:t>ervice backend engine aims to fetch a workflow from a TRS-enabled </a:t>
            </a:r>
            <a:r>
              <a:rPr lang="en-GB" sz="1600" b="0" i="0" u="sng" strike="noStrike" cap="none" spc="0">
                <a:solidFill>
                  <a:srgbClr val="000000"/>
                </a:solidFill>
                <a:latin typeface="Arial"/>
                <a:ea typeface="Arial"/>
                <a:cs typeface="Arial"/>
                <a:hlinkClick r:id="rId3" tooltip="https://workflowhub.eu/"/>
              </a:rPr>
              <a:t>WorkflowHub</a:t>
            </a:r>
            <a:r>
              <a:rPr lang="en-GB" sz="1600" b="0" i="0" u="none" strike="noStrike" cap="none" spc="0">
                <a:solidFill>
                  <a:srgbClr val="000000"/>
                </a:solidFill>
                <a:latin typeface="Arial"/>
                <a:ea typeface="Arial"/>
                <a:cs typeface="Arial"/>
              </a:rPr>
              <a:t> instance, fetch the inputs and workflow execution engine, and execute the workflow in a secure way.</a:t>
            </a:r>
            <a:endParaRPr lang="en-GB" sz="1600" b="0" i="0" u="none" strike="noStrike" cap="none" spc="0">
              <a:solidFill>
                <a:srgbClr val="000000"/>
              </a:solidFill>
              <a:latin typeface="Arial"/>
              <a:ea typeface="Arial"/>
              <a:cs typeface="Arial"/>
            </a:endParaRPr>
          </a:p>
          <a:p>
            <a:pPr algn="l">
              <a:defRPr/>
            </a:pPr>
            <a:endParaRPr sz="1600">
              <a:latin typeface="Corbel"/>
              <a:ea typeface="Corbel"/>
              <a:cs typeface="Corbel"/>
            </a:endParaRPr>
          </a:p>
          <a:p>
            <a:pPr algn="l">
              <a:defRPr/>
            </a:pPr>
            <a:r>
              <a:rPr lang="en-GB" sz="1600">
                <a:latin typeface="Corbel"/>
                <a:ea typeface="Corbel"/>
                <a:cs typeface="Corbel"/>
              </a:rPr>
              <a:t>Compatible with </a:t>
            </a:r>
            <a:r>
              <a:rPr lang="en-GB" sz="1600" b="1">
                <a:latin typeface="Corbel"/>
                <a:ea typeface="Corbel"/>
                <a:cs typeface="Corbel"/>
              </a:rPr>
              <a:t>RO-Crate</a:t>
            </a:r>
            <a:r>
              <a:rPr lang="en-GB" sz="1600">
                <a:latin typeface="Corbel"/>
                <a:ea typeface="Corbel"/>
                <a:cs typeface="Corbel"/>
              </a:rPr>
              <a:t> and GA4GH cloud workstream specifications (TRS/WES/TES):</a:t>
            </a:r>
            <a:endParaRPr lang="en-GB" sz="1600">
              <a:latin typeface="Corbel"/>
              <a:ea typeface="Corbel"/>
              <a:cs typeface="Corbel"/>
            </a:endParaRPr>
          </a:p>
          <a:p>
            <a:pPr marL="239821" lvl="1" indent="-239821" algn="l">
              <a:buFont typeface="Arial"/>
              <a:buChar char="•"/>
              <a:defRPr/>
            </a:pPr>
            <a:r>
              <a:rPr lang="en-GB" sz="1600">
                <a:latin typeface="Corbel"/>
                <a:ea typeface="Corbel"/>
                <a:cs typeface="Corbel"/>
              </a:rPr>
              <a:t>Materialize </a:t>
            </a:r>
            <a:r>
              <a:rPr lang="en-GB" sz="1600" b="1">
                <a:latin typeface="Corbel"/>
                <a:ea typeface="Corbel"/>
                <a:cs typeface="Corbel"/>
              </a:rPr>
              <a:t>Nextflow</a:t>
            </a:r>
            <a:r>
              <a:rPr lang="en-GB" sz="1600">
                <a:latin typeface="Corbel"/>
                <a:ea typeface="Corbel"/>
                <a:cs typeface="Corbel"/>
              </a:rPr>
              <a:t> and </a:t>
            </a:r>
            <a:r>
              <a:rPr lang="en-GB" sz="1600" b="1">
                <a:latin typeface="Corbel"/>
                <a:ea typeface="Corbel"/>
                <a:cs typeface="Corbel"/>
              </a:rPr>
              <a:t>CWL</a:t>
            </a:r>
            <a:r>
              <a:rPr lang="en-GB" sz="1600">
                <a:latin typeface="Corbel"/>
                <a:ea typeface="Corbel"/>
                <a:cs typeface="Corbel"/>
              </a:rPr>
              <a:t> workflows from </a:t>
            </a:r>
            <a:r>
              <a:rPr lang="en-GB" sz="1600">
                <a:latin typeface="Corbel"/>
                <a:ea typeface="Corbel"/>
                <a:cs typeface="Corbel"/>
              </a:rPr>
              <a:t>WorkflowHub</a:t>
            </a:r>
            <a:r>
              <a:rPr lang="en-GB" sz="1600">
                <a:latin typeface="Corbel"/>
                <a:ea typeface="Corbel"/>
                <a:cs typeface="Corbel"/>
              </a:rPr>
              <a:t>.</a:t>
            </a:r>
            <a:endParaRPr sz="1600">
              <a:latin typeface="Corbel"/>
              <a:ea typeface="Corbel"/>
              <a:cs typeface="Corbel"/>
            </a:endParaRPr>
          </a:p>
          <a:p>
            <a:pPr marL="239821" lvl="1" indent="-239821" algn="l">
              <a:buFont typeface="Arial"/>
              <a:buChar char="•"/>
              <a:defRPr/>
            </a:pPr>
            <a:r>
              <a:rPr lang="en-GB" sz="1600">
                <a:latin typeface="Corbel"/>
                <a:ea typeface="Corbel"/>
                <a:cs typeface="Corbel"/>
              </a:rPr>
              <a:t>Materialize remote repositories that contain the materialized workflows.</a:t>
            </a:r>
            <a:endParaRPr sz="1600">
              <a:latin typeface="Corbel"/>
              <a:ea typeface="Corbel"/>
              <a:cs typeface="Corbel"/>
            </a:endParaRPr>
          </a:p>
          <a:p>
            <a:pPr marL="239821" lvl="1" indent="-239821" algn="l">
              <a:buFont typeface="Arial"/>
              <a:buChar char="•"/>
              <a:defRPr/>
            </a:pPr>
            <a:r>
              <a:rPr lang="en-GB" sz="1600">
                <a:latin typeface="Corbel"/>
                <a:ea typeface="Corbel"/>
                <a:cs typeface="Corbel"/>
              </a:rPr>
              <a:t>Materialize inputs and reference data to launch workflows.</a:t>
            </a:r>
            <a:endParaRPr sz="1600">
              <a:latin typeface="Corbel"/>
              <a:ea typeface="Corbel"/>
              <a:cs typeface="Corbel"/>
            </a:endParaRPr>
          </a:p>
          <a:p>
            <a:pPr marL="239821" lvl="1" indent="-239821" algn="l">
              <a:buFont typeface="Arial"/>
              <a:buChar char="•"/>
              <a:defRPr/>
            </a:pPr>
            <a:r>
              <a:rPr lang="en-GB" sz="1600">
                <a:latin typeface="Corbel"/>
                <a:ea typeface="Corbel"/>
                <a:cs typeface="Corbel"/>
              </a:rPr>
              <a:t>Setup </a:t>
            </a:r>
            <a:r>
              <a:rPr lang="en-GB" sz="1600" b="1">
                <a:latin typeface="Corbel"/>
                <a:ea typeface="Corbel"/>
                <a:cs typeface="Corbel"/>
              </a:rPr>
              <a:t>Nextflow</a:t>
            </a:r>
            <a:r>
              <a:rPr lang="en-GB" sz="1600">
                <a:latin typeface="Corbel"/>
                <a:ea typeface="Corbel"/>
                <a:cs typeface="Corbel"/>
              </a:rPr>
              <a:t> and </a:t>
            </a:r>
            <a:r>
              <a:rPr lang="en-GB" sz="1600" b="1">
                <a:latin typeface="Corbel"/>
                <a:ea typeface="Corbel"/>
                <a:cs typeface="Corbel"/>
              </a:rPr>
              <a:t>CWL</a:t>
            </a:r>
            <a:r>
              <a:rPr lang="en-GB" sz="1600">
                <a:latin typeface="Corbel"/>
                <a:ea typeface="Corbel"/>
                <a:cs typeface="Corbel"/>
              </a:rPr>
              <a:t> engines (currently working with </a:t>
            </a:r>
            <a:r>
              <a:rPr lang="en-GB" sz="1600" u="sng">
                <a:solidFill>
                  <a:schemeClr val="hlink"/>
                </a:solidFill>
                <a:latin typeface="Corbel"/>
                <a:ea typeface="Corbel"/>
                <a:cs typeface="Corbel"/>
                <a:hlinkClick r:id="rId4" tooltip="https://www.nextflow.io/"/>
              </a:rPr>
              <a:t>Nextflow</a:t>
            </a:r>
            <a:r>
              <a:rPr lang="en-GB" sz="1600">
                <a:latin typeface="Corbel"/>
                <a:ea typeface="Corbel"/>
                <a:cs typeface="Corbel"/>
              </a:rPr>
              <a:t> and </a:t>
            </a:r>
            <a:r>
              <a:rPr lang="en-GB" sz="1600" u="sng">
                <a:solidFill>
                  <a:schemeClr val="hlink"/>
                </a:solidFill>
                <a:latin typeface="Corbel"/>
                <a:ea typeface="Corbel"/>
                <a:cs typeface="Corbel"/>
                <a:hlinkClick r:id="rId5" tooltip="https://github.com/common-workflow-language/cwltool"/>
              </a:rPr>
              <a:t>cwltool</a:t>
            </a:r>
            <a:r>
              <a:rPr lang="en-GB" sz="1600">
                <a:latin typeface="Corbel"/>
                <a:ea typeface="Corbel"/>
                <a:cs typeface="Corbel"/>
              </a:rPr>
              <a:t>).</a:t>
            </a:r>
            <a:endParaRPr sz="1600">
              <a:latin typeface="Corbel"/>
              <a:ea typeface="Corbel"/>
              <a:cs typeface="Corbel"/>
            </a:endParaRPr>
          </a:p>
          <a:p>
            <a:pPr marL="239821" lvl="1" indent="-239821" algn="l">
              <a:buFont typeface="Arial"/>
              <a:buChar char="•"/>
              <a:defRPr/>
            </a:pPr>
            <a:r>
              <a:rPr lang="en-GB" sz="1600">
                <a:latin typeface="Corbel"/>
                <a:ea typeface="Corbel"/>
                <a:cs typeface="Corbel"/>
              </a:rPr>
              <a:t>Validate workflows and materialize their containers (Docker and Singularity).</a:t>
            </a:r>
            <a:endParaRPr sz="1600">
              <a:latin typeface="Corbel"/>
              <a:ea typeface="Corbel"/>
              <a:cs typeface="Corbel"/>
            </a:endParaRPr>
          </a:p>
          <a:p>
            <a:pPr marL="239821" lvl="1" indent="-239821" algn="l">
              <a:buFont typeface="Arial"/>
              <a:buChar char="•"/>
              <a:defRPr/>
            </a:pPr>
            <a:r>
              <a:rPr lang="en-GB" sz="1600">
                <a:latin typeface="Corbel"/>
                <a:ea typeface="Corbel"/>
                <a:cs typeface="Corbel"/>
              </a:rPr>
              <a:t>Launch the workflows in an execution environment.</a:t>
            </a:r>
            <a:endParaRPr sz="1600">
              <a:latin typeface="Corbel"/>
              <a:ea typeface="Corbel"/>
              <a:cs typeface="Corbel"/>
            </a:endParaRPr>
          </a:p>
          <a:p>
            <a:pPr marL="239821" lvl="1" indent="-239821" algn="l">
              <a:buFont typeface="Arial"/>
              <a:buChar char="•"/>
              <a:defRPr/>
            </a:pPr>
            <a:r>
              <a:rPr lang="en-GB" sz="1600">
                <a:latin typeface="Corbel"/>
                <a:ea typeface="Corbel"/>
                <a:cs typeface="Corbel"/>
              </a:rPr>
              <a:t>Create execution provenance.</a:t>
            </a:r>
            <a:endParaRPr sz="1600">
              <a:latin typeface="Corbel"/>
              <a:ea typeface="Corbel"/>
              <a:cs typeface="Corbel"/>
            </a:endParaRPr>
          </a:p>
          <a:p>
            <a:pPr marL="239821" indent="-239821" algn="l">
              <a:buFont typeface="Arial"/>
              <a:buChar char="•"/>
              <a:defRPr/>
            </a:pPr>
            <a:r>
              <a:rPr lang="en-GB" sz="1600">
                <a:latin typeface="Corbel"/>
                <a:ea typeface="Corbel"/>
                <a:cs typeface="Corbel"/>
              </a:rPr>
              <a:t>Generate </a:t>
            </a:r>
            <a:r>
              <a:rPr lang="en-GB" sz="1600" b="1">
                <a:latin typeface="Corbel"/>
                <a:ea typeface="Corbel"/>
                <a:cs typeface="Corbel"/>
              </a:rPr>
              <a:t>RO-Crate</a:t>
            </a:r>
            <a:r>
              <a:rPr lang="en-GB" sz="1600">
                <a:latin typeface="Corbel"/>
                <a:ea typeface="Corbel"/>
                <a:cs typeface="Corbel"/>
              </a:rPr>
              <a:t> from execution provenance.</a:t>
            </a:r>
            <a:endParaRPr sz="1600">
              <a:latin typeface="Corbel"/>
              <a:ea typeface="Corbel"/>
              <a:cs typeface="Corbel"/>
            </a:endParaRPr>
          </a:p>
        </p:txBody>
      </p:sp>
      <p:pic>
        <p:nvPicPr>
          <p:cNvPr id="1065370080" name="Picture 2" hidden="0"/>
          <p:cNvPicPr>
            <a:picLocks noChangeAspect="1" noChangeArrowheads="1"/>
          </p:cNvPicPr>
          <p:nvPr isPhoto="0" userDrawn="0"/>
        </p:nvPicPr>
        <p:blipFill>
          <a:blip r:embed="rId6"/>
          <a:stretch/>
        </p:blipFill>
        <p:spPr bwMode="auto">
          <a:xfrm flipH="0" flipV="0">
            <a:off x="8120895" y="915254"/>
            <a:ext cx="854901" cy="445458"/>
          </a:xfrm>
          <a:prstGeom prst="rect">
            <a:avLst/>
          </a:prstGeom>
          <a:noFill/>
        </p:spPr>
      </p:pic>
      <p:sp>
        <p:nvSpPr>
          <p:cNvPr id="1423200265" name="Google Shape;429;p73" hidden="0"/>
          <p:cNvSpPr txBox="1"/>
          <p:nvPr isPhoto="0" userDrawn="0"/>
        </p:nvSpPr>
        <p:spPr bwMode="auto">
          <a:xfrm>
            <a:off x="522831" y="479634"/>
            <a:ext cx="8280000" cy="639598"/>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r>
              <a:rPr lang="en-GB" sz="2200" b="1">
                <a:solidFill>
                  <a:schemeClr val="dk1"/>
                </a:solidFill>
                <a:latin typeface="Corbel"/>
                <a:ea typeface="Corbel"/>
                <a:cs typeface="Corbel"/>
              </a:rPr>
              <a:t>Engagement level 3</a:t>
            </a:r>
            <a:r>
              <a:rPr lang="en-GB" sz="2200">
                <a:solidFill>
                  <a:schemeClr val="dk1"/>
                </a:solidFill>
                <a:latin typeface="Corbel"/>
                <a:ea typeface="Corbel"/>
                <a:cs typeface="Corbel"/>
              </a:rPr>
              <a:t>: Participants’ tools execution</a:t>
            </a:r>
            <a:endParaRPr sz="2200" b="1" i="1" u="none" strike="noStrike" cap="none">
              <a:solidFill>
                <a:schemeClr val="dk1"/>
              </a:solidFill>
              <a:latin typeface="Corbel"/>
              <a:ea typeface="Corbel"/>
              <a:cs typeface="Corbel"/>
            </a:endParaRPr>
          </a:p>
        </p:txBody>
      </p:sp>
      <p:sp>
        <p:nvSpPr>
          <p:cNvPr id="908107475" name="Google Shape;320;p62" hidden="0"/>
          <p:cNvSpPr>
            <a:spLocks noAdjustHandles="0" noChangeArrowheads="0"/>
          </p:cNvSpPr>
          <p:nvPr isPhoto="0" userDrawn="0"/>
        </p:nvSpPr>
        <p:spPr bwMode="auto">
          <a:xfrm>
            <a:off x="522831" y="174201"/>
            <a:ext cx="10871100"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Scientific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a:t>
            </a:r>
            <a:r>
              <a:rPr lang="en-GB" sz="2400" b="1">
                <a:solidFill>
                  <a:srgbClr val="6076B4"/>
                </a:solidFill>
                <a:latin typeface="Corbel"/>
                <a:ea typeface="Corbel"/>
                <a:cs typeface="Corbel"/>
              </a:rPr>
              <a:t> OpenEBench</a:t>
            </a:r>
            <a:endParaRPr sz="2400" b="1">
              <a:solidFill>
                <a:srgbClr val="6076B4"/>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1327731818" name="Google Shape;408;p72" hidden="0"/>
          <p:cNvPicPr/>
          <p:nvPr isPhoto="0" userDrawn="0"/>
        </p:nvPicPr>
        <p:blipFill>
          <a:blip r:embed="rId2">
            <a:alphaModFix/>
          </a:blip>
          <a:srcRect l="-3159" t="0" r="3159" b="0"/>
          <a:stretch/>
        </p:blipFill>
        <p:spPr bwMode="auto">
          <a:xfrm>
            <a:off x="8045823" y="99864"/>
            <a:ext cx="929971" cy="724675"/>
          </a:xfrm>
          <a:prstGeom prst="rect">
            <a:avLst/>
          </a:prstGeom>
          <a:noFill/>
          <a:ln>
            <a:noFill/>
          </a:ln>
        </p:spPr>
      </p:pic>
      <p:pic>
        <p:nvPicPr>
          <p:cNvPr id="1401939064" name="Picture 2" hidden="0"/>
          <p:cNvPicPr>
            <a:picLocks noChangeAspect="1" noChangeArrowheads="1"/>
          </p:cNvPicPr>
          <p:nvPr isPhoto="0" userDrawn="0"/>
        </p:nvPicPr>
        <p:blipFill>
          <a:blip r:embed="rId3"/>
          <a:stretch/>
        </p:blipFill>
        <p:spPr bwMode="auto">
          <a:xfrm flipH="0" flipV="0">
            <a:off x="8120893" y="915252"/>
            <a:ext cx="854901" cy="445456"/>
          </a:xfrm>
          <a:prstGeom prst="rect">
            <a:avLst/>
          </a:prstGeom>
          <a:noFill/>
        </p:spPr>
      </p:pic>
      <p:sp>
        <p:nvSpPr>
          <p:cNvPr id="1144294653" name="Google Shape;429;p73" hidden="0"/>
          <p:cNvSpPr txBox="1"/>
          <p:nvPr isPhoto="0" userDrawn="0"/>
        </p:nvSpPr>
        <p:spPr bwMode="auto">
          <a:xfrm>
            <a:off x="522829" y="479633"/>
            <a:ext cx="8280000" cy="639597"/>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r>
              <a:rPr lang="en-GB" sz="2200" b="1">
                <a:solidFill>
                  <a:schemeClr val="dk1"/>
                </a:solidFill>
                <a:latin typeface="Corbel"/>
                <a:ea typeface="Corbel"/>
                <a:cs typeface="Corbel"/>
              </a:rPr>
              <a:t>Engagement level 3</a:t>
            </a:r>
            <a:r>
              <a:rPr lang="en-GB" sz="2200">
                <a:solidFill>
                  <a:schemeClr val="dk1"/>
                </a:solidFill>
                <a:latin typeface="Corbel"/>
                <a:ea typeface="Corbel"/>
                <a:cs typeface="Corbel"/>
              </a:rPr>
              <a:t>: Participants’ tools execution</a:t>
            </a:r>
            <a:endParaRPr sz="2200" b="1" i="1" u="none" strike="noStrike" cap="none">
              <a:solidFill>
                <a:schemeClr val="dk1"/>
              </a:solidFill>
              <a:latin typeface="Corbel"/>
              <a:ea typeface="Corbel"/>
              <a:cs typeface="Corbel"/>
            </a:endParaRPr>
          </a:p>
        </p:txBody>
      </p:sp>
      <p:sp>
        <p:nvSpPr>
          <p:cNvPr id="1368305357" name="Google Shape;320;p62" hidden="0"/>
          <p:cNvSpPr>
            <a:spLocks noAdjustHandles="0" noChangeArrowheads="0"/>
          </p:cNvSpPr>
          <p:nvPr isPhoto="0" userDrawn="0"/>
        </p:nvSpPr>
        <p:spPr bwMode="auto">
          <a:xfrm>
            <a:off x="522829" y="174200"/>
            <a:ext cx="10871100"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Scientific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a:t>
            </a:r>
            <a:r>
              <a:rPr lang="en-GB" sz="2400" b="1">
                <a:solidFill>
                  <a:srgbClr val="6076B4"/>
                </a:solidFill>
                <a:latin typeface="Corbel"/>
                <a:ea typeface="Corbel"/>
                <a:cs typeface="Corbel"/>
              </a:rPr>
              <a:t> OpenEBench</a:t>
            </a:r>
            <a:endParaRPr sz="2400" b="1">
              <a:solidFill>
                <a:srgbClr val="6076B4"/>
              </a:solidFill>
              <a:latin typeface="Corbel"/>
              <a:ea typeface="Corbel"/>
              <a:cs typeface="Corbel"/>
            </a:endParaRPr>
          </a:p>
        </p:txBody>
      </p:sp>
      <p:sp>
        <p:nvSpPr>
          <p:cNvPr id="1855774647" name="Marcador de contenido 8" hidden="0"/>
          <p:cNvSpPr>
            <a:spLocks noGrp="1"/>
          </p:cNvSpPr>
          <p:nvPr isPhoto="0" userDrawn="0"/>
        </p:nvSpPr>
        <p:spPr bwMode="auto">
          <a:xfrm flipH="0" flipV="0">
            <a:off x="533180" y="1529322"/>
            <a:ext cx="7285062" cy="3157837"/>
          </a:xfrm>
        </p:spPr>
        <p:txBody>
          <a:bodyPr spcFirstLastPara="1" wrap="square" lIns="0" tIns="0" rIns="0" bIns="0" anchor="ctr" anchorCtr="0">
            <a:noAutofit/>
          </a:bodyPr>
          <a:lstStyle>
            <a:defPPr marR="0" lvl="0" algn="l">
              <a:lnSpc>
                <a:spcPct val="100000"/>
              </a:lnSpc>
              <a:spcBef>
                <a:spcPts val="0"/>
              </a:spcBef>
              <a:spcAft>
                <a:spcPts val="0"/>
              </a:spcAft>
            </a:defPPr>
            <a:lvl1pPr marL="457200" marR="0" lvl="0"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L="914400" marR="0" lvl="1"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L="1371600" marR="0" lvl="2"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L="1828800" marR="0" lvl="3"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L="2286000" marR="0" lvl="4"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L="2743200" marR="0" lvl="5"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L="3200400" marR="0" lvl="6"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L="3657600" marR="0" lvl="7"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L="4114800" marR="0" lvl="8"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indent="0" algn="just">
              <a:buNone/>
              <a:defRPr/>
            </a:pPr>
            <a:r>
              <a:rPr lang="en-US" sz="1400">
                <a:latin typeface="Corbel"/>
                <a:ea typeface="Corbel"/>
                <a:cs typeface="Corbel"/>
              </a:rPr>
              <a:t>… still, we need a back-end engine that be able to interpret RO-Crate and execute any workflow contained within. </a:t>
            </a:r>
            <a:endParaRPr sz="1400">
              <a:latin typeface="Corbel"/>
              <a:ea typeface="Corbel"/>
              <a:cs typeface="Corbel"/>
            </a:endParaRPr>
          </a:p>
          <a:p>
            <a:pPr>
              <a:defRPr/>
            </a:pPr>
            <a:endParaRPr sz="1400">
              <a:latin typeface="Corbel"/>
              <a:ea typeface="Corbel"/>
              <a:cs typeface="Corbel"/>
            </a:endParaRPr>
          </a:p>
          <a:p>
            <a:pPr>
              <a:defRPr/>
            </a:pPr>
            <a:endParaRPr sz="1400">
              <a:latin typeface="Corbel"/>
              <a:ea typeface="Corbel"/>
              <a:cs typeface="Corbel"/>
            </a:endParaRPr>
          </a:p>
          <a:p>
            <a:pPr>
              <a:defRPr/>
            </a:pPr>
            <a:endParaRPr sz="1400">
              <a:latin typeface="Corbel"/>
              <a:ea typeface="Corbel"/>
              <a:cs typeface="Corbel"/>
            </a:endParaRPr>
          </a:p>
          <a:p>
            <a:pPr>
              <a:defRPr/>
            </a:pPr>
            <a:endParaRPr sz="1400">
              <a:latin typeface="Corbel"/>
              <a:ea typeface="Corbel"/>
              <a:cs typeface="Corbel"/>
            </a:endParaRPr>
          </a:p>
          <a:p>
            <a:pPr>
              <a:defRPr/>
            </a:pPr>
            <a:endParaRPr sz="1400">
              <a:latin typeface="Corbel"/>
              <a:ea typeface="Corbel"/>
              <a:cs typeface="Corbel"/>
            </a:endParaRPr>
          </a:p>
          <a:p>
            <a:pPr>
              <a:defRPr/>
            </a:pPr>
            <a:endParaRPr sz="1400">
              <a:latin typeface="Corbel"/>
              <a:ea typeface="Corbel"/>
              <a:cs typeface="Corbel"/>
            </a:endParaRPr>
          </a:p>
          <a:p>
            <a:pPr>
              <a:defRPr/>
            </a:pPr>
            <a:endParaRPr sz="1400">
              <a:latin typeface="Corbel"/>
              <a:ea typeface="Corbel"/>
              <a:cs typeface="Corbel"/>
            </a:endParaRPr>
          </a:p>
          <a:p>
            <a:pPr marL="0" indent="0">
              <a:buNone/>
              <a:defRPr/>
            </a:pPr>
            <a:endParaRPr sz="1400">
              <a:latin typeface="Corbel"/>
              <a:ea typeface="Corbel"/>
              <a:cs typeface="Corbel"/>
            </a:endParaRPr>
          </a:p>
          <a:p>
            <a:pPr marL="0" indent="0" algn="just">
              <a:buNone/>
              <a:defRPr/>
            </a:pPr>
            <a:endParaRPr sz="1400">
              <a:latin typeface="Corbel"/>
              <a:ea typeface="Corbel"/>
              <a:cs typeface="Corbel"/>
            </a:endParaRPr>
          </a:p>
          <a:p>
            <a:pPr marL="0" indent="0" algn="just">
              <a:buNone/>
              <a:defRPr/>
            </a:pPr>
            <a:endParaRPr sz="1400">
              <a:latin typeface="Corbel"/>
              <a:ea typeface="Corbel"/>
              <a:cs typeface="Corbel"/>
            </a:endParaRPr>
          </a:p>
          <a:p>
            <a:pPr marL="0" indent="0" algn="just">
              <a:buNone/>
              <a:defRPr/>
            </a:pPr>
            <a:endParaRPr sz="1400">
              <a:latin typeface="Corbel"/>
              <a:ea typeface="Corbel"/>
              <a:cs typeface="Corbel"/>
            </a:endParaRPr>
          </a:p>
          <a:p>
            <a:pPr marL="0" indent="0" algn="just">
              <a:buNone/>
              <a:defRPr/>
            </a:pPr>
            <a:endParaRPr sz="1400">
              <a:latin typeface="Corbel"/>
              <a:ea typeface="Corbel"/>
              <a:cs typeface="Corbel"/>
            </a:endParaRPr>
          </a:p>
          <a:p>
            <a:pPr marL="0" indent="0" algn="just">
              <a:buNone/>
              <a:defRPr/>
            </a:pPr>
            <a:endParaRPr sz="1400">
              <a:latin typeface="Corbel"/>
              <a:ea typeface="Corbel"/>
              <a:cs typeface="Corbel"/>
            </a:endParaRPr>
          </a:p>
          <a:p>
            <a:pPr marL="0" indent="0" algn="just">
              <a:buNone/>
              <a:defRPr/>
            </a:pPr>
            <a:r>
              <a:rPr lang="en-US" sz="1400">
                <a:latin typeface="Corbel"/>
                <a:ea typeface="Corbel"/>
                <a:cs typeface="Corbel"/>
              </a:rPr>
              <a:t>… we are not developing (or proposing to develop) the 300</a:t>
            </a:r>
            <a:r>
              <a:rPr lang="en-US" sz="1400" baseline="30000">
                <a:latin typeface="Corbel"/>
                <a:ea typeface="Corbel"/>
                <a:cs typeface="Corbel"/>
              </a:rPr>
              <a:t>th</a:t>
            </a:r>
            <a:r>
              <a:rPr lang="en-US" sz="1400">
                <a:latin typeface="Corbel"/>
                <a:ea typeface="Corbel"/>
                <a:cs typeface="Corbel"/>
              </a:rPr>
              <a:t> workflow manager.</a:t>
            </a:r>
            <a:endParaRPr sz="1400">
              <a:latin typeface="Corbel"/>
              <a:ea typeface="Corbel"/>
              <a:cs typeface="Corbel"/>
            </a:endParaRPr>
          </a:p>
          <a:p>
            <a:pPr>
              <a:defRPr/>
            </a:pPr>
            <a:endParaRPr sz="1400">
              <a:latin typeface="Corbel"/>
              <a:ea typeface="Corbel"/>
              <a:cs typeface="Corbel"/>
            </a:endParaRPr>
          </a:p>
        </p:txBody>
      </p:sp>
      <p:pic>
        <p:nvPicPr>
          <p:cNvPr id="1822656777" name="Picture 2" hidden="0"/>
          <p:cNvPicPr>
            <a:picLocks noChangeAspect="1" noChangeArrowheads="1"/>
          </p:cNvPicPr>
          <p:nvPr isPhoto="0" userDrawn="0"/>
        </p:nvPicPr>
        <p:blipFill>
          <a:blip r:embed="rId4"/>
          <a:stretch/>
        </p:blipFill>
        <p:spPr bwMode="auto">
          <a:xfrm>
            <a:off x="1331640" y="1895808"/>
            <a:ext cx="2167366" cy="2167366"/>
          </a:xfrm>
          <a:prstGeom prst="rect">
            <a:avLst/>
          </a:prstGeom>
          <a:noFill/>
        </p:spPr>
      </p:pic>
      <p:pic>
        <p:nvPicPr>
          <p:cNvPr id="750503650" name="Picture 4" hidden="0"/>
          <p:cNvPicPr>
            <a:picLocks noChangeAspect="1" noChangeArrowheads="1"/>
          </p:cNvPicPr>
          <p:nvPr isPhoto="0" userDrawn="0"/>
        </p:nvPicPr>
        <p:blipFill>
          <a:blip r:embed="rId5"/>
          <a:stretch/>
        </p:blipFill>
        <p:spPr bwMode="auto">
          <a:xfrm>
            <a:off x="4142143" y="1818552"/>
            <a:ext cx="4102263" cy="232187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8872632" name="Google Shape;408;p72" hidden="0"/>
          <p:cNvPicPr/>
          <p:nvPr isPhoto="0" userDrawn="0"/>
        </p:nvPicPr>
        <p:blipFill>
          <a:blip r:embed="rId2">
            <a:alphaModFix/>
          </a:blip>
          <a:srcRect l="-3159" t="0" r="3159" b="0"/>
          <a:stretch/>
        </p:blipFill>
        <p:spPr bwMode="auto">
          <a:xfrm>
            <a:off x="8045824" y="99864"/>
            <a:ext cx="929972" cy="724676"/>
          </a:xfrm>
          <a:prstGeom prst="rect">
            <a:avLst/>
          </a:prstGeom>
          <a:noFill/>
          <a:ln>
            <a:noFill/>
          </a:ln>
        </p:spPr>
      </p:pic>
      <p:pic>
        <p:nvPicPr>
          <p:cNvPr id="106476561" name="Picture 2" hidden="0"/>
          <p:cNvPicPr>
            <a:picLocks noChangeAspect="1" noChangeArrowheads="1"/>
          </p:cNvPicPr>
          <p:nvPr isPhoto="0" userDrawn="0"/>
        </p:nvPicPr>
        <p:blipFill>
          <a:blip r:embed="rId3"/>
          <a:stretch/>
        </p:blipFill>
        <p:spPr bwMode="auto">
          <a:xfrm flipH="0" flipV="0">
            <a:off x="8120894" y="915253"/>
            <a:ext cx="854901" cy="445457"/>
          </a:xfrm>
          <a:prstGeom prst="rect">
            <a:avLst/>
          </a:prstGeom>
          <a:noFill/>
        </p:spPr>
      </p:pic>
      <p:pic>
        <p:nvPicPr>
          <p:cNvPr id="45936569" name="Marcador de contenido 5" hidden="0"/>
          <p:cNvPicPr>
            <a:picLocks noChangeAspect="1" noGrp="1"/>
          </p:cNvPicPr>
          <p:nvPr isPhoto="0" userDrawn="0"/>
        </p:nvPicPr>
        <p:blipFill>
          <a:blip r:embed="rId4"/>
          <a:stretch/>
        </p:blipFill>
        <p:spPr bwMode="auto">
          <a:xfrm flipH="0" flipV="0">
            <a:off x="721122" y="1716011"/>
            <a:ext cx="4239538" cy="2275416"/>
          </a:xfrm>
          <a:prstGeom prst="rect">
            <a:avLst/>
          </a:prstGeom>
        </p:spPr>
      </p:pic>
      <p:sp>
        <p:nvSpPr>
          <p:cNvPr id="514739997" name="" hidden="0"/>
          <p:cNvSpPr txBox="1"/>
          <p:nvPr isPhoto="0" userDrawn="0"/>
        </p:nvSpPr>
        <p:spPr bwMode="auto">
          <a:xfrm flipH="0" flipV="0">
            <a:off x="5345357" y="2020629"/>
            <a:ext cx="3386665" cy="198591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a:latin typeface="Corbel"/>
                <a:ea typeface="Corbel"/>
                <a:cs typeface="Corbel"/>
              </a:rPr>
              <a:t>RO-Crate is a mechanism to bundle digital objects semantic metadata.</a:t>
            </a:r>
            <a:endParaRPr lang="en-US">
              <a:latin typeface="Corbel"/>
              <a:ea typeface="Corbel"/>
              <a:cs typeface="Corbel"/>
            </a:endParaRPr>
          </a:p>
          <a:p>
            <a:pPr algn="ctr">
              <a:defRPr/>
            </a:pPr>
            <a:r>
              <a:rPr lang="en-US">
                <a:latin typeface="Corbel"/>
                <a:ea typeface="Corbel"/>
                <a:cs typeface="Corbel"/>
              </a:rPr>
              <a:t>It offers the flexibility of being a single digital object that encapsulates relevant metadata and data (or link to them). T</a:t>
            </a:r>
            <a:r>
              <a:rPr lang="en-US" sz="1400" b="0" i="0" u="none" strike="noStrike" cap="none" spc="0">
                <a:solidFill>
                  <a:srgbClr val="000000"/>
                </a:solidFill>
                <a:latin typeface="Corbel"/>
                <a:ea typeface="Corbel"/>
                <a:cs typeface="Corbel"/>
              </a:rPr>
              <a:t>he target for workflow executions are the</a:t>
            </a:r>
            <a:r>
              <a:rPr lang="en-US" sz="1400" b="0" i="0" u="none" strike="noStrike" cap="none" spc="0">
                <a:solidFill>
                  <a:srgbClr val="000000"/>
                </a:solidFill>
                <a:latin typeface="Corbel"/>
                <a:ea typeface="Corbel"/>
                <a:cs typeface="Corbel"/>
              </a:rPr>
              <a:t> workflow and execution provenance:</a:t>
            </a:r>
            <a:r>
              <a:rPr lang="en-US">
                <a:latin typeface="Corbel"/>
                <a:ea typeface="Corbel"/>
                <a:cs typeface="Corbel"/>
              </a:rPr>
              <a:t> software containers, input and output datasets (along with their public ids), etc... </a:t>
            </a:r>
            <a:endParaRPr>
              <a:latin typeface="Corbel"/>
              <a:ea typeface="Corbel"/>
              <a:cs typeface="Corbel"/>
            </a:endParaRPr>
          </a:p>
        </p:txBody>
      </p:sp>
      <p:sp>
        <p:nvSpPr>
          <p:cNvPr id="1613227820" name="Google Shape;429;p73" hidden="0"/>
          <p:cNvSpPr txBox="1"/>
          <p:nvPr isPhoto="0" userDrawn="0"/>
        </p:nvSpPr>
        <p:spPr bwMode="auto">
          <a:xfrm>
            <a:off x="522831" y="479634"/>
            <a:ext cx="8280000" cy="639598"/>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r>
              <a:rPr lang="en-GB" sz="2200" b="1">
                <a:solidFill>
                  <a:schemeClr val="dk1"/>
                </a:solidFill>
                <a:latin typeface="Corbel"/>
                <a:ea typeface="Corbel"/>
                <a:cs typeface="Corbel"/>
              </a:rPr>
              <a:t>Engagement level 3</a:t>
            </a:r>
            <a:r>
              <a:rPr lang="en-GB" sz="2200">
                <a:solidFill>
                  <a:schemeClr val="dk1"/>
                </a:solidFill>
                <a:latin typeface="Corbel"/>
                <a:ea typeface="Corbel"/>
                <a:cs typeface="Corbel"/>
              </a:rPr>
              <a:t>: Participants’ tools execution</a:t>
            </a:r>
            <a:endParaRPr sz="2200" b="1" i="1" u="none" strike="noStrike" cap="none">
              <a:solidFill>
                <a:schemeClr val="dk1"/>
              </a:solidFill>
              <a:latin typeface="Corbel"/>
              <a:ea typeface="Corbel"/>
              <a:cs typeface="Corbel"/>
            </a:endParaRPr>
          </a:p>
        </p:txBody>
      </p:sp>
      <p:sp>
        <p:nvSpPr>
          <p:cNvPr id="527251400" name="Google Shape;320;p62" hidden="0"/>
          <p:cNvSpPr>
            <a:spLocks noAdjustHandles="0" noChangeArrowheads="0"/>
          </p:cNvSpPr>
          <p:nvPr isPhoto="0" userDrawn="0"/>
        </p:nvSpPr>
        <p:spPr bwMode="auto">
          <a:xfrm>
            <a:off x="522831" y="174201"/>
            <a:ext cx="10871100"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Scientific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a:t>
            </a:r>
            <a:r>
              <a:rPr lang="en-GB" sz="2400" b="1">
                <a:solidFill>
                  <a:srgbClr val="6076B4"/>
                </a:solidFill>
                <a:latin typeface="Corbel"/>
                <a:ea typeface="Corbel"/>
                <a:cs typeface="Corbel"/>
              </a:rPr>
              <a:t> OpenEBench</a:t>
            </a:r>
            <a:endParaRPr sz="2400" b="1">
              <a:solidFill>
                <a:srgbClr val="6076B4"/>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116046155" name="Google Shape;408;p72" hidden="0"/>
          <p:cNvPicPr/>
          <p:nvPr isPhoto="0" userDrawn="0"/>
        </p:nvPicPr>
        <p:blipFill>
          <a:blip r:embed="rId2">
            <a:alphaModFix/>
          </a:blip>
          <a:srcRect l="-3159" t="0" r="3159" b="0"/>
          <a:stretch/>
        </p:blipFill>
        <p:spPr bwMode="auto">
          <a:xfrm>
            <a:off x="8045824" y="99864"/>
            <a:ext cx="929972" cy="724676"/>
          </a:xfrm>
          <a:prstGeom prst="rect">
            <a:avLst/>
          </a:prstGeom>
          <a:noFill/>
          <a:ln>
            <a:noFill/>
          </a:ln>
        </p:spPr>
      </p:pic>
      <p:pic>
        <p:nvPicPr>
          <p:cNvPr id="605466542" name="Picture 2" hidden="0"/>
          <p:cNvPicPr>
            <a:picLocks noChangeAspect="1" noChangeArrowheads="1"/>
          </p:cNvPicPr>
          <p:nvPr isPhoto="0" userDrawn="0"/>
        </p:nvPicPr>
        <p:blipFill>
          <a:blip r:embed="rId3"/>
          <a:stretch/>
        </p:blipFill>
        <p:spPr bwMode="auto">
          <a:xfrm flipH="0" flipV="0">
            <a:off x="8120894" y="915253"/>
            <a:ext cx="854901" cy="445457"/>
          </a:xfrm>
          <a:prstGeom prst="rect">
            <a:avLst/>
          </a:prstGeom>
          <a:noFill/>
        </p:spPr>
      </p:pic>
      <p:sp>
        <p:nvSpPr>
          <p:cNvPr id="721855241" name="" hidden="0"/>
          <p:cNvSpPr/>
          <p:nvPr isPhoto="0" userDrawn="0"/>
        </p:nvSpPr>
        <p:spPr bwMode="auto">
          <a:xfrm flipH="0" flipV="0">
            <a:off x="-135117" y="1351156"/>
            <a:ext cx="141557" cy="166049"/>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pic>
        <p:nvPicPr>
          <p:cNvPr id="1512244501" name="" hidden="0"/>
          <p:cNvPicPr>
            <a:picLocks noChangeAspect="1"/>
          </p:cNvPicPr>
          <p:nvPr isPhoto="0" userDrawn="0"/>
        </p:nvPicPr>
        <p:blipFill>
          <a:blip r:embed="rId4"/>
          <a:stretch/>
        </p:blipFill>
        <p:spPr bwMode="auto">
          <a:xfrm flipH="0" flipV="0">
            <a:off x="836448" y="1171391"/>
            <a:ext cx="6676233" cy="3213131"/>
          </a:xfrm>
          <a:prstGeom prst="rect">
            <a:avLst/>
          </a:prstGeom>
        </p:spPr>
      </p:pic>
      <p:sp>
        <p:nvSpPr>
          <p:cNvPr id="213782685" name="" hidden="0"/>
          <p:cNvSpPr txBox="1"/>
          <p:nvPr isPhoto="0" userDrawn="0"/>
        </p:nvSpPr>
        <p:spPr bwMode="auto">
          <a:xfrm flipH="0" flipV="0">
            <a:off x="428998" y="4370063"/>
            <a:ext cx="6520191" cy="77041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lang="en-US" sz="1200">
                <a:latin typeface="Corbel"/>
                <a:ea typeface="Corbel"/>
                <a:cs typeface="Corbel"/>
              </a:rPr>
              <a:t>Demo case on the execution of the selected workflow</a:t>
            </a:r>
            <a:r>
              <a:rPr lang="en-US" sz="1200">
                <a:latin typeface="Corbel"/>
                <a:ea typeface="Corbel"/>
                <a:cs typeface="Corbel"/>
              </a:rPr>
              <a:t> </a:t>
            </a:r>
            <a:r>
              <a:rPr lang="en-US" sz="1200" b="0" i="0" u="sng" strike="noStrike" cap="none" spc="0">
                <a:latin typeface="Corbel"/>
                <a:ea typeface="Corbel"/>
                <a:cs typeface="Corbel"/>
                <a:hlinkClick r:id="rId5" tooltip="https://asciinema.org/a/452404"/>
              </a:rPr>
              <a:t>https://asciinema.org/a/452404</a:t>
            </a:r>
            <a:endParaRPr sz="1200"/>
          </a:p>
          <a:p>
            <a:pPr algn="l">
              <a:defRPr/>
            </a:pPr>
            <a:r>
              <a:rPr lang="en-GB" sz="1200" b="0" i="0" u="none" strike="noStrike" cap="none" spc="0">
                <a:solidFill>
                  <a:schemeClr val="dk1"/>
                </a:solidFill>
                <a:latin typeface="Corbel"/>
                <a:ea typeface="Corbel"/>
                <a:cs typeface="Corbel"/>
              </a:rPr>
              <a:t>Back-end engine installation </a:t>
            </a:r>
            <a:r>
              <a:rPr lang="en-GB" sz="1200" b="0" i="0" u="sng" strike="noStrike" cap="none" spc="0">
                <a:latin typeface="Corbel"/>
                <a:ea typeface="Corbel"/>
                <a:cs typeface="Corbel"/>
                <a:hlinkClick r:id="rId6" tooltip="https://asciinema.org/a/452311"/>
              </a:rPr>
              <a:t>https://asciinema.org/a/452311</a:t>
            </a:r>
            <a:endParaRPr sz="1200">
              <a:latin typeface="Corbel"/>
              <a:ea typeface="Corbel"/>
              <a:cs typeface="Corbel"/>
            </a:endParaRPr>
          </a:p>
          <a:p>
            <a:pPr algn="l">
              <a:defRPr/>
            </a:pPr>
            <a:r>
              <a:rPr sz="1200">
                <a:latin typeface="Corbel"/>
                <a:ea typeface="Corbel"/>
                <a:cs typeface="Corbel"/>
              </a:rPr>
              <a:t>Rootless singularity (advanced) </a:t>
            </a:r>
            <a:r>
              <a:rPr lang="en-US" sz="1200" b="0" i="0" u="sng" strike="noStrike" cap="none" spc="0">
                <a:latin typeface="Corbel"/>
                <a:ea typeface="Corbel"/>
                <a:cs typeface="Corbel"/>
                <a:hlinkClick r:id="rId7" tooltip="https://asciinema.org/a/452320"/>
              </a:rPr>
              <a:t>https://asciinema.org/a/452320</a:t>
            </a:r>
            <a:endParaRPr sz="1200">
              <a:latin typeface="Corbel"/>
              <a:ea typeface="Corbel"/>
              <a:cs typeface="Corbel"/>
            </a:endParaRPr>
          </a:p>
          <a:p>
            <a:pPr algn="l">
              <a:defRPr/>
            </a:pPr>
            <a:r>
              <a:rPr lang="en-GB" sz="1200" b="0" i="0" u="none" strike="noStrike" cap="none" spc="0">
                <a:solidFill>
                  <a:srgbClr val="000000"/>
                </a:solidFill>
                <a:latin typeface="Corbel"/>
                <a:ea typeface="Corbel"/>
                <a:cs typeface="Corbel"/>
              </a:rPr>
              <a:t>W</a:t>
            </a:r>
            <a:r>
              <a:rPr lang="en-GB" sz="1200" b="0" i="0" u="none" strike="noStrike" cap="none" spc="0">
                <a:solidFill>
                  <a:srgbClr val="000000"/>
                </a:solidFill>
                <a:latin typeface="Corbel"/>
                <a:ea typeface="Corbel"/>
                <a:cs typeface="Corbel"/>
              </a:rPr>
              <a:t>orkflow execution files (old) </a:t>
            </a:r>
            <a:r>
              <a:rPr lang="ca-ES" sz="1200" b="0" i="0" u="sng" strike="noStrike" cap="none" spc="0">
                <a:solidFill>
                  <a:schemeClr val="hlink"/>
                </a:solidFill>
                <a:latin typeface="Corbel"/>
                <a:ea typeface="Corbel"/>
                <a:cs typeface="Corbel"/>
                <a:hlinkClick r:id="rId8" tooltip="https://asciinema.org/a/385268"/>
              </a:rPr>
              <a:t>https://asciinema.org/a/385268</a:t>
            </a:r>
            <a:endParaRPr/>
          </a:p>
        </p:txBody>
      </p:sp>
      <p:sp>
        <p:nvSpPr>
          <p:cNvPr id="1127485376" name="Google Shape;429;p73" hidden="0"/>
          <p:cNvSpPr txBox="1"/>
          <p:nvPr isPhoto="0" userDrawn="0"/>
        </p:nvSpPr>
        <p:spPr bwMode="auto">
          <a:xfrm>
            <a:off x="522831" y="479634"/>
            <a:ext cx="8280000" cy="639598"/>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r>
              <a:rPr lang="en-GB" sz="2200" b="1">
                <a:solidFill>
                  <a:schemeClr val="dk1"/>
                </a:solidFill>
                <a:latin typeface="Corbel"/>
                <a:ea typeface="Corbel"/>
                <a:cs typeface="Corbel"/>
              </a:rPr>
              <a:t>Engagement level 3</a:t>
            </a:r>
            <a:r>
              <a:rPr lang="en-GB" sz="2200">
                <a:solidFill>
                  <a:schemeClr val="dk1"/>
                </a:solidFill>
                <a:latin typeface="Corbel"/>
                <a:ea typeface="Corbel"/>
                <a:cs typeface="Corbel"/>
              </a:rPr>
              <a:t>: Participants’ tools execution</a:t>
            </a:r>
            <a:endParaRPr sz="2200" b="1" i="1" u="none" strike="noStrike" cap="none">
              <a:solidFill>
                <a:schemeClr val="dk1"/>
              </a:solidFill>
              <a:latin typeface="Corbel"/>
              <a:ea typeface="Corbel"/>
              <a:cs typeface="Corbel"/>
            </a:endParaRPr>
          </a:p>
        </p:txBody>
      </p:sp>
      <p:sp>
        <p:nvSpPr>
          <p:cNvPr id="842592189" name="Google Shape;320;p62" hidden="0"/>
          <p:cNvSpPr>
            <a:spLocks noAdjustHandles="0" noChangeArrowheads="0"/>
          </p:cNvSpPr>
          <p:nvPr isPhoto="0" userDrawn="0"/>
        </p:nvSpPr>
        <p:spPr bwMode="auto">
          <a:xfrm>
            <a:off x="522831" y="174201"/>
            <a:ext cx="10871100"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Scientific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a:t>
            </a:r>
            <a:r>
              <a:rPr lang="en-GB" sz="2400" b="1">
                <a:solidFill>
                  <a:srgbClr val="6076B4"/>
                </a:solidFill>
                <a:latin typeface="Corbel"/>
                <a:ea typeface="Corbel"/>
                <a:cs typeface="Corbel"/>
              </a:rPr>
              <a:t> OpenEBench</a:t>
            </a:r>
            <a:endParaRPr sz="2400" b="1">
              <a:solidFill>
                <a:srgbClr val="6076B4"/>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rgbClr val="FFFFFF">
            <a:alpha val="13000"/>
          </a:srgbClr>
        </a:solidFill>
      </p:bgPr>
    </p:bg>
    <p:spTree>
      <p:nvGrpSpPr>
        <p:cNvPr id="1" name="" hidden="0"/>
        <p:cNvGrpSpPr/>
        <p:nvPr isPhoto="0" userDrawn="0"/>
      </p:nvGrpSpPr>
      <p:grpSpPr bwMode="auto">
        <a:xfrm>
          <a:off x="0" y="0"/>
          <a:ext cx="0" cy="0"/>
          <a:chOff x="0" y="0"/>
          <a:chExt cx="0" cy="0"/>
        </a:xfrm>
      </p:grpSpPr>
      <p:pic>
        <p:nvPicPr>
          <p:cNvPr id="525101636" name="Google Shape;260;p56" hidden="0"/>
          <p:cNvPicPr/>
          <p:nvPr isPhoto="0" userDrawn="0"/>
        </p:nvPicPr>
        <p:blipFill>
          <a:blip r:embed="rId2">
            <a:alphaModFix/>
          </a:blip>
          <a:srcRect l="-3159" t="0" r="3159" b="0"/>
          <a:stretch/>
        </p:blipFill>
        <p:spPr bwMode="auto">
          <a:xfrm>
            <a:off x="8045823" y="99864"/>
            <a:ext cx="929971" cy="724675"/>
          </a:xfrm>
          <a:prstGeom prst="rect">
            <a:avLst/>
          </a:prstGeom>
          <a:noFill/>
          <a:ln>
            <a:noFill/>
          </a:ln>
        </p:spPr>
      </p:pic>
      <p:sp>
        <p:nvSpPr>
          <p:cNvPr id="243469768" name="Google Shape;112;p28" hidden="0"/>
          <p:cNvSpPr>
            <a:spLocks noAdjustHandles="0" noChangeArrowheads="0"/>
          </p:cNvSpPr>
          <p:nvPr isPhoto="0" userDrawn="0"/>
        </p:nvSpPr>
        <p:spPr bwMode="auto">
          <a:xfrm>
            <a:off x="358671" y="740246"/>
            <a:ext cx="8152137" cy="326349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L="457200" marR="0" lvl="0"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L="914400" marR="0" lvl="1"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L="1371600" marR="0" lvl="2"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L="1828800" marR="0" lvl="3"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L="2286000" marR="0" lvl="4"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L="2743200" marR="0" lvl="5"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L="3200400" marR="0" lvl="6"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L="3657600" marR="0" lvl="7"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L="4114800" marR="0" lvl="8" indent="-22860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algn="ctr">
              <a:defRPr/>
            </a:pPr>
            <a:r>
              <a:rPr sz="2800" b="1">
                <a:solidFill>
                  <a:schemeClr val="accent1">
                    <a:lumMod val="75000"/>
                  </a:schemeClr>
                </a:solidFill>
                <a:latin typeface="Corbel"/>
                <a:ea typeface="Corbel"/>
                <a:cs typeface="Corbel"/>
              </a:rPr>
              <a:t>HANDS-ON EXERCISE 2</a:t>
            </a:r>
            <a:endParaRPr sz="2800" b="1">
              <a:solidFill>
                <a:schemeClr val="accent1">
                  <a:lumMod val="75000"/>
                </a:schemeClr>
              </a:solidFill>
              <a:latin typeface="Corbel"/>
              <a:ea typeface="Corbel"/>
              <a:cs typeface="Corbel"/>
            </a:endParaRPr>
          </a:p>
          <a:p>
            <a:pPr algn="ctr">
              <a:defRPr/>
            </a:pPr>
            <a:r>
              <a:rPr lang="en-US" sz="2800" b="0" i="0" u="none" strike="noStrike" cap="none" spc="0">
                <a:solidFill>
                  <a:srgbClr val="000000"/>
                </a:solidFill>
                <a:latin typeface="Corbel"/>
                <a:ea typeface="Corbel"/>
                <a:cs typeface="Corbel"/>
              </a:rPr>
              <a:t>Running TCGA workflow with WfExS</a:t>
            </a:r>
            <a:endParaRPr sz="2800" b="1">
              <a:solidFill>
                <a:schemeClr val="accent1">
                  <a:lumMod val="75000"/>
                </a:schemeClr>
              </a:solidFill>
              <a:latin typeface="Corbel"/>
              <a:ea typeface="Corbel"/>
              <a:cs typeface="Corbel"/>
            </a:endParaRPr>
          </a:p>
        </p:txBody>
      </p:sp>
      <p:pic>
        <p:nvPicPr>
          <p:cNvPr id="1131208315" name="Picture 2" hidden="0"/>
          <p:cNvPicPr>
            <a:picLocks noChangeAspect="1" noChangeArrowheads="1"/>
          </p:cNvPicPr>
          <p:nvPr isPhoto="0" userDrawn="0"/>
        </p:nvPicPr>
        <p:blipFill>
          <a:blip r:embed="rId3"/>
          <a:stretch/>
        </p:blipFill>
        <p:spPr bwMode="auto">
          <a:xfrm flipH="0" flipV="0">
            <a:off x="8120893" y="915252"/>
            <a:ext cx="854901" cy="44545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Google Shape;418;p73" hidden="0"/>
          <p:cNvSpPr>
            <a:spLocks noAdjustHandles="0" noChangeArrowheads="0"/>
          </p:cNvSpPr>
          <p:nvPr isPhoto="0" userDrawn="0"/>
        </p:nvSpPr>
        <p:spPr bwMode="auto">
          <a:xfrm>
            <a:off x="432000" y="360000"/>
            <a:ext cx="8280000" cy="432000"/>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r>
              <a:rPr lang="en-GB" sz="2800">
                <a:solidFill>
                  <a:srgbClr val="6076B4"/>
                </a:solidFill>
                <a:latin typeface="Corbel"/>
                <a:ea typeface="Corbel"/>
                <a:cs typeface="Corbel"/>
              </a:rPr>
              <a:t>Want to know more about OpenEBench?</a:t>
            </a:r>
            <a:endParaRPr sz="2800" b="1" i="1" u="none" strike="noStrike" cap="none">
              <a:solidFill>
                <a:srgbClr val="6076B4"/>
              </a:solidFill>
              <a:latin typeface="Corbel"/>
              <a:ea typeface="Corbel"/>
              <a:cs typeface="Corbel"/>
            </a:endParaRPr>
          </a:p>
        </p:txBody>
      </p:sp>
      <p:sp>
        <p:nvSpPr>
          <p:cNvPr id="5" name="Google Shape;419;p73" hidden="0"/>
          <p:cNvSpPr/>
          <p:nvPr isPhoto="0" userDrawn="0"/>
        </p:nvSpPr>
        <p:spPr bwMode="auto">
          <a:xfrm rot="0" flipH="0" flipV="0">
            <a:off x="1737536" y="4346726"/>
            <a:ext cx="5344052" cy="383999"/>
          </a:xfrm>
          <a:prstGeom prst="rect">
            <a:avLst/>
          </a:prstGeom>
          <a:noFill/>
          <a:ln>
            <a:noFill/>
          </a:ln>
        </p:spPr>
        <p:txBody>
          <a:bodyPr spcFirstLastPara="1" wrap="square" lIns="0" tIns="152349" rIns="0" bIns="101548" anchor="ctr" anchorCtr="0">
            <a:noAutofit/>
          </a:bodyPr>
          <a:lstStyle/>
          <a:p>
            <a:pPr marL="0" marR="0" lvl="0" indent="0" algn="l">
              <a:lnSpc>
                <a:spcPct val="100000"/>
              </a:lnSpc>
              <a:spcBef>
                <a:spcPts val="0"/>
              </a:spcBef>
              <a:spcAft>
                <a:spcPts val="0"/>
              </a:spcAft>
              <a:buClr>
                <a:srgbClr val="0A589F"/>
              </a:buClr>
              <a:buSzPts val="2000"/>
              <a:buFont typeface="Arial"/>
              <a:buNone/>
              <a:defRPr/>
            </a:pPr>
            <a:r>
              <a:rPr lang="en-GB" sz="1400" b="1" i="0" u="none" strike="noStrike" cap="none" spc="0">
                <a:solidFill>
                  <a:srgbClr val="0A589F"/>
                </a:solidFill>
                <a:latin typeface="Arial"/>
                <a:ea typeface="Arial"/>
                <a:cs typeface="Arial"/>
              </a:rPr>
              <a:t>https://openebench.readthedocs.io/en/latest/</a:t>
            </a:r>
            <a:endParaRPr sz="1400" b="0" i="0" u="none" strike="noStrike" cap="none">
              <a:solidFill>
                <a:srgbClr val="0A589F"/>
              </a:solidFill>
              <a:latin typeface="Arial"/>
              <a:ea typeface="Arial"/>
              <a:cs typeface="Arial"/>
            </a:endParaRPr>
          </a:p>
        </p:txBody>
      </p:sp>
      <p:pic>
        <p:nvPicPr>
          <p:cNvPr id="7" name="Google Shape;421;p73" hidden="0"/>
          <p:cNvPicPr/>
          <p:nvPr isPhoto="0" userDrawn="0"/>
        </p:nvPicPr>
        <p:blipFill>
          <a:blip r:embed="rId2">
            <a:alphaModFix/>
          </a:blip>
          <a:srcRect l="-3159" t="0" r="3159" b="0"/>
          <a:stretch/>
        </p:blipFill>
        <p:spPr bwMode="auto">
          <a:xfrm>
            <a:off x="8045825" y="99864"/>
            <a:ext cx="929973" cy="724677"/>
          </a:xfrm>
          <a:prstGeom prst="rect">
            <a:avLst/>
          </a:prstGeom>
          <a:noFill/>
          <a:ln>
            <a:noFill/>
          </a:ln>
        </p:spPr>
      </p:pic>
      <p:sp>
        <p:nvSpPr>
          <p:cNvPr id="1399940701" name="" hidden="0"/>
          <p:cNvSpPr/>
          <p:nvPr isPhoto="0" userDrawn="0"/>
        </p:nvSpPr>
        <p:spPr bwMode="auto">
          <a:xfrm>
            <a:off x="4444560" y="2465069"/>
            <a:ext cx="254916" cy="30483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806485315" name="" hidden="0"/>
          <p:cNvPicPr>
            <a:picLocks noChangeAspect="1"/>
          </p:cNvPicPr>
          <p:nvPr isPhoto="0" userDrawn="0"/>
        </p:nvPicPr>
        <p:blipFill>
          <a:blip r:embed="rId3"/>
          <a:stretch/>
        </p:blipFill>
        <p:spPr bwMode="auto">
          <a:xfrm flipH="0" flipV="0">
            <a:off x="1737536" y="912591"/>
            <a:ext cx="5700508" cy="3434133"/>
          </a:xfrm>
          <a:prstGeom prst="rect">
            <a:avLst/>
          </a:prstGeom>
        </p:spPr>
      </p:pic>
      <p:sp>
        <p:nvSpPr>
          <p:cNvPr id="1497788206" name="Google Shape;419;p73" hidden="0"/>
          <p:cNvSpPr/>
          <p:nvPr isPhoto="0" userDrawn="0"/>
        </p:nvSpPr>
        <p:spPr bwMode="auto">
          <a:xfrm rot="0" flipH="0" flipV="0">
            <a:off x="6448378" y="3446586"/>
            <a:ext cx="2108576" cy="383999"/>
          </a:xfrm>
          <a:prstGeom prst="rect">
            <a:avLst/>
          </a:prstGeom>
          <a:noFill/>
          <a:ln>
            <a:noFill/>
          </a:ln>
        </p:spPr>
        <p:txBody>
          <a:bodyPr spcFirstLastPara="1" wrap="square" lIns="0" tIns="152349" rIns="0" bIns="101548" anchor="ctr" anchorCtr="0">
            <a:noAutofit/>
          </a:bodyPr>
          <a:lstStyle/>
          <a:p>
            <a:pPr marL="0" marR="0" lvl="0" indent="0" algn="ctr">
              <a:lnSpc>
                <a:spcPct val="100000"/>
              </a:lnSpc>
              <a:spcBef>
                <a:spcPts val="0"/>
              </a:spcBef>
              <a:spcAft>
                <a:spcPts val="0"/>
              </a:spcAft>
              <a:buClr>
                <a:srgbClr val="0A589F"/>
              </a:buClr>
              <a:buSzPts val="2000"/>
              <a:buFont typeface="Arial"/>
              <a:buNone/>
              <a:defRPr/>
            </a:pPr>
            <a:r>
              <a:rPr lang="en-GB" sz="1800" b="1">
                <a:solidFill>
                  <a:srgbClr val="0A589F"/>
                </a:solidFill>
              </a:rPr>
              <a:t>Your feedback</a:t>
            </a:r>
            <a:endParaRPr lang="en-GB" sz="1800" b="1">
              <a:solidFill>
                <a:srgbClr val="0A589F"/>
              </a:solidFill>
            </a:endParaRPr>
          </a:p>
          <a:p>
            <a:pPr marL="0" marR="0" lvl="0" indent="0" algn="ctr">
              <a:lnSpc>
                <a:spcPct val="100000"/>
              </a:lnSpc>
              <a:spcBef>
                <a:spcPts val="0"/>
              </a:spcBef>
              <a:spcAft>
                <a:spcPts val="0"/>
              </a:spcAft>
              <a:buClr>
                <a:srgbClr val="0A589F"/>
              </a:buClr>
              <a:buSzPts val="2000"/>
              <a:buFont typeface="Arial"/>
              <a:buNone/>
              <a:defRPr/>
            </a:pPr>
            <a:r>
              <a:rPr lang="en-GB" sz="1800" b="1">
                <a:solidFill>
                  <a:srgbClr val="0A589F"/>
                </a:solidFill>
              </a:rPr>
              <a:t>is welcome!</a:t>
            </a:r>
            <a:endParaRPr sz="1800" b="0" i="0" u="none" strike="noStrike" cap="none">
              <a:solidFill>
                <a:srgbClr val="0A589F"/>
              </a:solidFill>
              <a:latin typeface="Arial"/>
              <a:ea typeface="Arial"/>
              <a:cs typeface="Arial"/>
            </a:endParaRPr>
          </a:p>
        </p:txBody>
      </p:sp>
      <p:sp>
        <p:nvSpPr>
          <p:cNvPr id="272766948" name="" hidden="0"/>
          <p:cNvSpPr/>
          <p:nvPr isPhoto="0" userDrawn="0"/>
        </p:nvSpPr>
        <p:spPr bwMode="auto">
          <a:xfrm flipH="0" flipV="0">
            <a:off x="1758681" y="2996045"/>
            <a:ext cx="710045" cy="181840"/>
          </a:xfrm>
          <a:prstGeom prst="rect">
            <a:avLst/>
          </a:prstGeom>
          <a:noFill/>
          <a:ln w="38099" cap="flat" cmpd="sng" algn="ctr">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Google Shape;426;p74" hidden="0"/>
          <p:cNvSpPr/>
          <p:nvPr isPhoto="0" userDrawn="0"/>
        </p:nvSpPr>
        <p:spPr bwMode="auto">
          <a:xfrm>
            <a:off x="4236833" y="3308850"/>
            <a:ext cx="334476" cy="183060"/>
          </a:xfrm>
          <a:custGeom>
            <a:avLst/>
            <a:gdLst/>
            <a:ahLst/>
            <a:cxnLst/>
            <a:rect l="l" t="t" r="r" b="b"/>
            <a:pathLst>
              <a:path w="21600" h="21600" fill="norm" stroke="1" extrusionOk="0">
                <a:moveTo>
                  <a:pt x="0" y="0"/>
                </a:moveTo>
                <a:lnTo>
                  <a:pt x="21600" y="0"/>
                </a:lnTo>
                <a:lnTo>
                  <a:pt x="21600" y="21600"/>
                </a:lnTo>
                <a:lnTo>
                  <a:pt x="0" y="21600"/>
                </a:lnTo>
                <a:lnTo>
                  <a:pt x="0" y="0"/>
                </a:lnTo>
                <a:close/>
              </a:path>
            </a:pathLst>
          </a:custGeom>
          <a:noFill/>
          <a:ln>
            <a:noFill/>
          </a:ln>
        </p:spPr>
        <p:txBody>
          <a:bodyPr spcFirstLastPara="1" wrap="square" lIns="68575" tIns="34275" rIns="68575" bIns="34275" anchor="t" anchorCtr="0">
            <a:noAutofit/>
          </a:bodyPr>
          <a:lstStyle/>
          <a:p>
            <a:pPr marL="0" marR="0" lvl="0" indent="0" algn="l">
              <a:spcBef>
                <a:spcPts val="0"/>
              </a:spcBef>
              <a:spcAft>
                <a:spcPts val="0"/>
              </a:spcAft>
              <a:buNone/>
              <a:defRPr/>
            </a:pPr>
            <a:r>
              <a:rPr lang="en-GB" sz="700" b="0" i="0" u="none" strike="noStrike" cap="none">
                <a:solidFill>
                  <a:srgbClr val="FFFFFF"/>
                </a:solidFill>
                <a:latin typeface="Arial"/>
                <a:ea typeface="Arial"/>
                <a:cs typeface="Arial"/>
              </a:rPr>
              <a:t>TES</a:t>
            </a:r>
            <a:endParaRPr sz="700" b="0" i="0" u="none" strike="noStrike" cap="none">
              <a:solidFill>
                <a:srgbClr val="000000"/>
              </a:solidFill>
              <a:latin typeface="Arial"/>
              <a:ea typeface="Arial"/>
              <a:cs typeface="Arial"/>
            </a:endParaRPr>
          </a:p>
        </p:txBody>
      </p:sp>
      <p:sp>
        <p:nvSpPr>
          <p:cNvPr id="5" name="Google Shape;427;p74" hidden="0"/>
          <p:cNvSpPr/>
          <p:nvPr isPhoto="0" userDrawn="0"/>
        </p:nvSpPr>
        <p:spPr bwMode="auto">
          <a:xfrm>
            <a:off x="4082126" y="3219210"/>
            <a:ext cx="532909" cy="183060"/>
          </a:xfrm>
          <a:custGeom>
            <a:avLst/>
            <a:gdLst/>
            <a:ahLst/>
            <a:cxnLst/>
            <a:rect l="l" t="t" r="r" b="b"/>
            <a:pathLst>
              <a:path w="21600" h="21600" fill="norm" stroke="1" extrusionOk="0">
                <a:moveTo>
                  <a:pt x="0" y="0"/>
                </a:moveTo>
                <a:lnTo>
                  <a:pt x="21600" y="0"/>
                </a:lnTo>
                <a:lnTo>
                  <a:pt x="21600" y="21600"/>
                </a:lnTo>
                <a:lnTo>
                  <a:pt x="0" y="21600"/>
                </a:lnTo>
                <a:lnTo>
                  <a:pt x="0" y="0"/>
                </a:lnTo>
                <a:close/>
              </a:path>
            </a:pathLst>
          </a:custGeom>
          <a:noFill/>
          <a:ln>
            <a:noFill/>
          </a:ln>
        </p:spPr>
        <p:txBody>
          <a:bodyPr spcFirstLastPara="1" wrap="square" lIns="68575" tIns="34275" rIns="68575" bIns="34275" anchor="t" anchorCtr="0">
            <a:noAutofit/>
          </a:bodyPr>
          <a:lstStyle/>
          <a:p>
            <a:pPr marL="0" marR="0" lvl="0" indent="0" algn="l">
              <a:spcBef>
                <a:spcPts val="0"/>
              </a:spcBef>
              <a:spcAft>
                <a:spcPts val="0"/>
              </a:spcAft>
              <a:buNone/>
              <a:defRPr/>
            </a:pPr>
            <a:r>
              <a:rPr lang="en-GB" sz="700" b="0" i="0" u="none" strike="noStrike" cap="none">
                <a:solidFill>
                  <a:srgbClr val="FFFFFF"/>
                </a:solidFill>
                <a:latin typeface="Arial"/>
                <a:ea typeface="Arial"/>
                <a:cs typeface="Arial"/>
              </a:rPr>
              <a:t>TES</a:t>
            </a:r>
            <a:endParaRPr sz="700" b="0" i="0" u="none" strike="noStrike" cap="none">
              <a:solidFill>
                <a:srgbClr val="000000"/>
              </a:solidFill>
              <a:latin typeface="Arial"/>
              <a:ea typeface="Arial"/>
              <a:cs typeface="Arial"/>
            </a:endParaRPr>
          </a:p>
        </p:txBody>
      </p:sp>
      <p:sp>
        <p:nvSpPr>
          <p:cNvPr id="6" name="Google Shape;428;p74" hidden="0"/>
          <p:cNvSpPr>
            <a:spLocks noAdjustHandles="0" noChangeArrowheads="0"/>
          </p:cNvSpPr>
          <p:nvPr isPhoto="0" userDrawn="0"/>
        </p:nvSpPr>
        <p:spPr bwMode="auto">
          <a:xfrm>
            <a:off x="905671" y="4424082"/>
            <a:ext cx="7771500" cy="563400"/>
          </a:xfrm>
          <a:prstGeom prst="rect">
            <a:avLst/>
          </a:prstGeom>
          <a:noFill/>
          <a:ln>
            <a:noFill/>
          </a:ln>
        </p:spPr>
        <p:txBody>
          <a:bodyPr spcFirstLastPara="1" wrap="square" lIns="0" tIns="0" rIns="0" bIns="0" anchor="t" anchorCtr="0">
            <a:noAutofit/>
          </a:bodyPr>
          <a:lstStyle/>
          <a:p>
            <a:pPr marL="0" marR="0" lvl="0" indent="0" algn="r">
              <a:spcBef>
                <a:spcPts val="0"/>
              </a:spcBef>
              <a:spcAft>
                <a:spcPts val="0"/>
              </a:spcAft>
              <a:buNone/>
              <a:defRPr/>
            </a:pPr>
            <a:r>
              <a:rPr lang="en-GB" sz="3000" b="1" i="0" u="none" strike="noStrike" cap="none">
                <a:solidFill>
                  <a:srgbClr val="172C4B"/>
                </a:solidFill>
                <a:latin typeface="Corbel"/>
                <a:ea typeface="Corbel"/>
                <a:cs typeface="Corbel"/>
              </a:rPr>
              <a:t>Thank you</a:t>
            </a:r>
            <a:endParaRPr sz="3000" b="0" i="0" u="none" strike="noStrike" cap="none">
              <a:solidFill>
                <a:srgbClr val="6076B4"/>
              </a:solidFill>
              <a:latin typeface="Corbel"/>
              <a:ea typeface="Corbel"/>
              <a:cs typeface="Corbel"/>
            </a:endParaRPr>
          </a:p>
        </p:txBody>
      </p:sp>
      <p:sp>
        <p:nvSpPr>
          <p:cNvPr id="7" name="" hidden="0"/>
          <p:cNvSpPr/>
          <p:nvPr isPhoto="0" userDrawn="0"/>
        </p:nvSpPr>
        <p:spPr bwMode="auto">
          <a:xfrm flipH="0" flipV="0">
            <a:off x="2017991" y="1486611"/>
            <a:ext cx="4772156" cy="45723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lgn="ctr">
              <a:defRPr/>
            </a:pPr>
            <a:r>
              <a:rPr sz="2400" b="1">
                <a:solidFill>
                  <a:schemeClr val="bg1"/>
                </a:solidFill>
              </a:rPr>
              <a:t>ACKNOWLEDGEMENTS</a:t>
            </a:r>
            <a:endParaRPr sz="2400" b="1">
              <a:solidFill>
                <a:schemeClr val="bg1"/>
              </a:solidFill>
            </a:endParaRPr>
          </a:p>
        </p:txBody>
      </p:sp>
      <p:sp>
        <p:nvSpPr>
          <p:cNvPr id="8" name="" hidden="0"/>
          <p:cNvSpPr/>
          <p:nvPr isPhoto="0" userDrawn="0"/>
        </p:nvSpPr>
        <p:spPr bwMode="auto">
          <a:xfrm flipH="0" flipV="0">
            <a:off x="2101751" y="2465815"/>
            <a:ext cx="6792258" cy="1232629"/>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nSpc>
                <a:spcPct val="114999"/>
              </a:lnSpc>
              <a:defRPr/>
            </a:pPr>
            <a:r>
              <a:rPr b="0"/>
              <a:t>Salvador Capella Gutierrez</a:t>
            </a:r>
            <a:r>
              <a:rPr b="0"/>
              <a:t>	</a:t>
            </a:r>
            <a:r>
              <a:rPr lang="en-US" sz="1400" b="0" i="0" u="none" strike="noStrike" cap="none" spc="0">
                <a:solidFill>
                  <a:srgbClr val="000000"/>
                </a:solidFill>
                <a:latin typeface="Arial"/>
                <a:ea typeface="Arial"/>
                <a:cs typeface="Arial"/>
              </a:rPr>
              <a:t>	Josep Ll. Gelpi</a:t>
            </a:r>
            <a:endParaRPr/>
          </a:p>
          <a:p>
            <a:pPr>
              <a:lnSpc>
                <a:spcPct val="114999"/>
              </a:lnSpc>
              <a:defRPr/>
            </a:pPr>
            <a:r>
              <a:rPr lang="en-US" sz="1400" b="0" i="0" u="none" strike="noStrike" cap="none" spc="0">
                <a:solidFill>
                  <a:srgbClr val="000000"/>
                </a:solidFill>
                <a:latin typeface="Arial"/>
                <a:ea typeface="Arial"/>
                <a:cs typeface="Arial"/>
              </a:rPr>
              <a:t>Laia Codó		</a:t>
            </a:r>
            <a:r>
              <a:rPr lang="en-US" sz="1400" b="0" i="0" u="none" strike="noStrike" cap="none" spc="0">
                <a:solidFill>
                  <a:srgbClr val="000000"/>
                </a:solidFill>
                <a:latin typeface="Arial"/>
                <a:ea typeface="Arial"/>
                <a:cs typeface="Arial"/>
              </a:rPr>
              <a:t>		</a:t>
            </a:r>
            <a:r>
              <a:rPr lang="en-US" sz="1400" b="0" i="0" u="none" strike="noStrike" cap="none" spc="0">
                <a:solidFill>
                  <a:srgbClr val="000000"/>
                </a:solidFill>
                <a:latin typeface="Arial"/>
                <a:ea typeface="Arial"/>
                <a:cs typeface="Arial"/>
              </a:rPr>
              <a:t>Dmitry Repchevsky</a:t>
            </a:r>
            <a:endParaRPr/>
          </a:p>
          <a:p>
            <a:pPr>
              <a:lnSpc>
                <a:spcPct val="114999"/>
              </a:lnSpc>
              <a:defRPr/>
            </a:pPr>
            <a:r>
              <a:rPr lang="en-US" sz="1400" b="0" i="0" u="none" strike="noStrike" cap="none" spc="0">
                <a:solidFill>
                  <a:srgbClr val="000000"/>
                </a:solidFill>
                <a:latin typeface="Arial"/>
                <a:ea typeface="Arial"/>
                <a:cs typeface="Arial"/>
              </a:rPr>
              <a:t>Txell Ferret</a:t>
            </a:r>
            <a:r>
              <a:rPr/>
              <a:t>				</a:t>
            </a:r>
            <a:r>
              <a:rPr lang="en-US" sz="1400" b="0" i="0" u="none" strike="noStrike" cap="none" spc="0">
                <a:solidFill>
                  <a:srgbClr val="000000"/>
                </a:solidFill>
                <a:latin typeface="Arial"/>
                <a:ea typeface="Arial"/>
                <a:cs typeface="Arial"/>
              </a:rPr>
              <a:t>Esther Vendrell</a:t>
            </a:r>
            <a:endParaRPr/>
          </a:p>
          <a:p>
            <a:pPr>
              <a:lnSpc>
                <a:spcPct val="114999"/>
              </a:lnSpc>
              <a:defRPr/>
            </a:pPr>
            <a:r>
              <a:rPr/>
              <a:t>Dominik Brüchner</a:t>
            </a:r>
            <a:endParaRPr/>
          </a:p>
        </p:txBody>
      </p:sp>
      <p:sp>
        <p:nvSpPr>
          <p:cNvPr id="2036809481" name="" hidden="0"/>
          <p:cNvSpPr txBox="1"/>
          <p:nvPr isPhoto="0" userDrawn="0"/>
        </p:nvSpPr>
        <p:spPr bwMode="auto">
          <a:xfrm flipH="0" flipV="0">
            <a:off x="2847963" y="3491909"/>
            <a:ext cx="4002937" cy="550197"/>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lgn="ctr">
              <a:lnSpc>
                <a:spcPct val="114999"/>
              </a:lnSpc>
              <a:spcBef>
                <a:spcPts val="849"/>
              </a:spcBef>
              <a:defRPr/>
            </a:pPr>
            <a:r>
              <a:rPr/>
              <a:t>INB/ELIXIR-ES Coordination Team</a:t>
            </a:r>
            <a:endParaRPr/>
          </a:p>
          <a:p>
            <a:pPr algn="ctr">
              <a:defRPr/>
            </a:pPr>
            <a:r>
              <a:rPr/>
              <a:t>INB/ELIXIR-ES Computational Team</a:t>
            </a:r>
            <a:endParaRPr/>
          </a:p>
        </p:txBody>
      </p:sp>
      <p:sp>
        <p:nvSpPr>
          <p:cNvPr id="1404330436" name="" hidden="0"/>
          <p:cNvSpPr txBox="1"/>
          <p:nvPr isPhoto="0" userDrawn="0"/>
        </p:nvSpPr>
        <p:spPr bwMode="auto">
          <a:xfrm flipH="0" flipV="0">
            <a:off x="2713821" y="4106964"/>
            <a:ext cx="4796824" cy="30483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b="1"/>
              <a:t>Reach out to us at </a:t>
            </a:r>
            <a:r>
              <a:rPr lang="en-US" sz="1400" b="1" i="0" u="none" strike="noStrike" cap="none" spc="0">
                <a:solidFill>
                  <a:srgbClr val="000000"/>
                </a:solidFill>
                <a:latin typeface="Arial"/>
                <a:ea typeface="Arial"/>
                <a:cs typeface="Arial"/>
              </a:rPr>
              <a:t>openebench-support@bsc.es</a:t>
            </a:r>
            <a:endParaRPr b="1"/>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673625089" name="" hidden="0"/>
          <p:cNvSpPr/>
          <p:nvPr isPhoto="0" userDrawn="0"/>
        </p:nvSpPr>
        <p:spPr bwMode="auto">
          <a:xfrm>
            <a:off x="4699476" y="2625047"/>
            <a:ext cx="254916" cy="30483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729428069" name="Google Shape;247;p57" hidden="0"/>
          <p:cNvPicPr/>
          <p:nvPr isPhoto="0" userDrawn="0"/>
        </p:nvPicPr>
        <p:blipFill>
          <a:blip r:embed="rId2">
            <a:alphaModFix/>
          </a:blip>
          <a:stretch/>
        </p:blipFill>
        <p:spPr bwMode="auto">
          <a:xfrm>
            <a:off x="293023" y="432261"/>
            <a:ext cx="8439824" cy="4278974"/>
          </a:xfrm>
          <a:prstGeom prst="rect">
            <a:avLst/>
          </a:prstGeom>
          <a:noFill/>
          <a:ln>
            <a:noFill/>
          </a:ln>
        </p:spPr>
      </p:pic>
      <p:pic>
        <p:nvPicPr>
          <p:cNvPr id="1300484321" name="Google Shape;260;p56" hidden="0"/>
          <p:cNvPicPr/>
          <p:nvPr isPhoto="0" userDrawn="0"/>
        </p:nvPicPr>
        <p:blipFill>
          <a:blip r:embed="rId3">
            <a:alphaModFix/>
          </a:blip>
          <a:srcRect l="-3159" t="0" r="3159" b="0"/>
          <a:stretch/>
        </p:blipFill>
        <p:spPr bwMode="auto">
          <a:xfrm>
            <a:off x="8045824" y="99864"/>
            <a:ext cx="929972" cy="7246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806965700" name="Google Shape;436;p74" hidden="0"/>
          <p:cNvPicPr/>
          <p:nvPr isPhoto="0" userDrawn="0"/>
        </p:nvPicPr>
        <p:blipFill>
          <a:blip r:embed="rId2">
            <a:alphaModFix/>
          </a:blip>
          <a:srcRect l="0" t="0" r="0" b="0"/>
          <a:stretch/>
        </p:blipFill>
        <p:spPr bwMode="auto">
          <a:xfrm flipH="0" flipV="0">
            <a:off x="3523773" y="3462261"/>
            <a:ext cx="2096448" cy="1308181"/>
          </a:xfrm>
          <a:prstGeom prst="rect">
            <a:avLst/>
          </a:prstGeom>
          <a:noFill/>
          <a:ln>
            <a:noFill/>
          </a:ln>
          <a:effectLst>
            <a:outerShdw blurRad="50800" dist="38100" dir="2700000" rotWithShape="0" algn="tl">
              <a:srgbClr val="000000">
                <a:alpha val="42350"/>
              </a:srgbClr>
            </a:outerShdw>
          </a:effectLst>
        </p:spPr>
      </p:pic>
      <p:sp>
        <p:nvSpPr>
          <p:cNvPr id="196407007" name="Google Shape;437;p74" hidden="0"/>
          <p:cNvSpPr txBox="1"/>
          <p:nvPr isPhoto="0" userDrawn="0"/>
        </p:nvSpPr>
        <p:spPr bwMode="auto">
          <a:xfrm>
            <a:off x="327748" y="994511"/>
            <a:ext cx="8488499" cy="2402399"/>
          </a:xfrm>
          <a:prstGeom prst="rect">
            <a:avLst/>
          </a:prstGeom>
          <a:noFill/>
          <a:ln>
            <a:noFill/>
          </a:ln>
        </p:spPr>
        <p:txBody>
          <a:bodyPr spcFirstLastPara="1" wrap="square" lIns="0" tIns="0" rIns="0" bIns="0" anchor="t" anchorCtr="0">
            <a:noAutofit/>
          </a:bodyPr>
          <a:lstStyle/>
          <a:p>
            <a:pPr marL="457200" marR="0" lvl="0" indent="0" algn="l">
              <a:lnSpc>
                <a:spcPct val="114999"/>
              </a:lnSpc>
              <a:spcBef>
                <a:spcPts val="0"/>
              </a:spcBef>
              <a:spcAft>
                <a:spcPts val="0"/>
              </a:spcAft>
              <a:buNone/>
              <a:defRPr/>
            </a:pPr>
            <a:endParaRPr sz="2000">
              <a:latin typeface="Corbel"/>
              <a:ea typeface="Corbel"/>
              <a:cs typeface="Corbel"/>
            </a:endParaRPr>
          </a:p>
          <a:p>
            <a:pPr marL="457200" marR="0" lvl="0" indent="-355599" algn="l">
              <a:lnSpc>
                <a:spcPct val="114999"/>
              </a:lnSpc>
              <a:spcBef>
                <a:spcPts val="0"/>
              </a:spcBef>
              <a:spcAft>
                <a:spcPts val="0"/>
              </a:spcAft>
              <a:buSzPts val="2000"/>
              <a:buFont typeface="Corbel"/>
              <a:buChar char="-"/>
              <a:defRPr/>
            </a:pPr>
            <a:r>
              <a:rPr lang="en-GB" sz="2000">
                <a:latin typeface="Corbel"/>
                <a:ea typeface="Corbel"/>
                <a:cs typeface="Corbel"/>
              </a:rPr>
              <a:t>Face similar challenges and want to collaborate for advancing in the understanding of specific scientific problems.</a:t>
            </a:r>
            <a:endParaRPr sz="2000">
              <a:latin typeface="Corbel"/>
              <a:ea typeface="Corbel"/>
              <a:cs typeface="Corbel"/>
            </a:endParaRPr>
          </a:p>
          <a:p>
            <a:pPr marL="457200" marR="0" lvl="0" indent="-355599" algn="l">
              <a:lnSpc>
                <a:spcPct val="114999"/>
              </a:lnSpc>
              <a:spcBef>
                <a:spcPts val="0"/>
              </a:spcBef>
              <a:spcAft>
                <a:spcPts val="0"/>
              </a:spcAft>
              <a:buSzPts val="2000"/>
              <a:buFont typeface="Corbel"/>
              <a:buChar char="-"/>
              <a:defRPr/>
            </a:pPr>
            <a:r>
              <a:rPr lang="en-GB" sz="2000">
                <a:latin typeface="Corbel"/>
                <a:ea typeface="Corbel"/>
                <a:cs typeface="Corbel"/>
              </a:rPr>
              <a:t>Guarantees a more complete benchmarking.</a:t>
            </a:r>
            <a:endParaRPr sz="2000">
              <a:latin typeface="Corbel"/>
              <a:ea typeface="Corbel"/>
              <a:cs typeface="Corbel"/>
            </a:endParaRPr>
          </a:p>
          <a:p>
            <a:pPr marL="457200" marR="0" lvl="0" indent="-355599" algn="l">
              <a:lnSpc>
                <a:spcPct val="114999"/>
              </a:lnSpc>
              <a:spcBef>
                <a:spcPts val="0"/>
              </a:spcBef>
              <a:spcAft>
                <a:spcPts val="0"/>
              </a:spcAft>
              <a:buSzPts val="2000"/>
              <a:buFont typeface="Corbel"/>
              <a:buChar char="-"/>
              <a:defRPr/>
            </a:pPr>
            <a:r>
              <a:rPr lang="en-GB" sz="2000">
                <a:latin typeface="Corbel"/>
                <a:ea typeface="Corbel"/>
                <a:cs typeface="Corbel"/>
              </a:rPr>
              <a:t>Useful for a wider group of people: software developers and users.</a:t>
            </a:r>
            <a:endParaRPr sz="2000">
              <a:latin typeface="Corbel"/>
              <a:ea typeface="Corbel"/>
              <a:cs typeface="Corbel"/>
            </a:endParaRPr>
          </a:p>
          <a:p>
            <a:pPr marL="457200" lvl="0" indent="-349249" algn="l">
              <a:lnSpc>
                <a:spcPct val="114999"/>
              </a:lnSpc>
              <a:spcBef>
                <a:spcPts val="0"/>
              </a:spcBef>
              <a:spcAft>
                <a:spcPts val="0"/>
              </a:spcAft>
              <a:buClr>
                <a:schemeClr val="dk1"/>
              </a:buClr>
              <a:buSzPts val="1900"/>
              <a:buFont typeface="Corbel"/>
              <a:buChar char="-"/>
              <a:defRPr/>
            </a:pPr>
            <a:r>
              <a:rPr lang="en-GB" sz="1900">
                <a:solidFill>
                  <a:schemeClr val="dk1"/>
                </a:solidFill>
                <a:latin typeface="Corbel"/>
                <a:ea typeface="Corbel"/>
                <a:cs typeface="Corbel"/>
              </a:rPr>
              <a:t>Follows the principles of </a:t>
            </a:r>
            <a:r>
              <a:rPr lang="en-GB" sz="1900" b="1" i="1">
                <a:solidFill>
                  <a:schemeClr val="dk1"/>
                </a:solidFill>
                <a:latin typeface="Corbel"/>
                <a:ea typeface="Corbel"/>
                <a:cs typeface="Corbel"/>
              </a:rPr>
              <a:t>Open Science</a:t>
            </a:r>
            <a:r>
              <a:rPr lang="en-GB" sz="1900">
                <a:solidFill>
                  <a:schemeClr val="dk1"/>
                </a:solidFill>
                <a:latin typeface="Corbel"/>
                <a:ea typeface="Corbel"/>
                <a:cs typeface="Corbel"/>
              </a:rPr>
              <a:t> to foster reproducibility, data sharing...</a:t>
            </a:r>
            <a:endParaRPr sz="2000">
              <a:latin typeface="Corbel"/>
              <a:ea typeface="Corbel"/>
              <a:cs typeface="Corbel"/>
            </a:endParaRPr>
          </a:p>
        </p:txBody>
      </p:sp>
      <p:pic>
        <p:nvPicPr>
          <p:cNvPr id="1815022535" name="Google Shape;438;p74" hidden="0"/>
          <p:cNvPicPr/>
          <p:nvPr isPhoto="0" userDrawn="0"/>
        </p:nvPicPr>
        <p:blipFill>
          <a:blip r:embed="rId3">
            <a:alphaModFix/>
          </a:blip>
          <a:srcRect l="-3159" t="0" r="3159" b="0"/>
          <a:stretch/>
        </p:blipFill>
        <p:spPr bwMode="auto">
          <a:xfrm>
            <a:off x="8045824" y="99864"/>
            <a:ext cx="929972" cy="724676"/>
          </a:xfrm>
          <a:prstGeom prst="rect">
            <a:avLst/>
          </a:prstGeom>
          <a:noFill/>
          <a:ln>
            <a:noFill/>
          </a:ln>
        </p:spPr>
      </p:pic>
      <p:sp>
        <p:nvSpPr>
          <p:cNvPr id="1110355772" name="Google Shape;439;p74" hidden="0"/>
          <p:cNvSpPr txBox="1"/>
          <p:nvPr isPhoto="0" userDrawn="0"/>
        </p:nvSpPr>
        <p:spPr bwMode="auto">
          <a:xfrm>
            <a:off x="432000" y="283799"/>
            <a:ext cx="8280000" cy="432000"/>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endParaRPr sz="2600" b="1" i="1" u="none" strike="noStrike" cap="none">
              <a:solidFill>
                <a:srgbClr val="1F497D"/>
              </a:solidFill>
              <a:latin typeface="Corbel"/>
              <a:ea typeface="Corbel"/>
              <a:cs typeface="Corbel"/>
            </a:endParaRPr>
          </a:p>
        </p:txBody>
      </p:sp>
      <p:sp>
        <p:nvSpPr>
          <p:cNvPr id="397078707" name="Google Shape;440;p74" hidden="0"/>
          <p:cNvSpPr txBox="1"/>
          <p:nvPr isPhoto="0" userDrawn="0"/>
        </p:nvSpPr>
        <p:spPr bwMode="auto">
          <a:xfrm>
            <a:off x="432000" y="283799"/>
            <a:ext cx="8280000" cy="432000"/>
          </a:xfrm>
          <a:prstGeom prst="rect">
            <a:avLst/>
          </a:prstGeom>
          <a:noFill/>
          <a:ln>
            <a:noFill/>
          </a:ln>
        </p:spPr>
        <p:txBody>
          <a:bodyPr spcFirstLastPara="1" wrap="square" lIns="0" tIns="0" rIns="0" bIns="0" anchor="ctr" anchorCtr="0">
            <a:noAutofit/>
          </a:bodyPr>
          <a:lstStyle/>
          <a:p>
            <a:pPr marL="0" marR="0" lvl="0" indent="0" algn="l">
              <a:spcBef>
                <a:spcPts val="0"/>
              </a:spcBef>
              <a:spcAft>
                <a:spcPts val="0"/>
              </a:spcAft>
              <a:buNone/>
              <a:defRPr/>
            </a:pPr>
            <a:endParaRPr sz="2600" b="1" i="1" u="none" strike="noStrike" cap="none">
              <a:solidFill>
                <a:srgbClr val="1F497D"/>
              </a:solidFill>
              <a:latin typeface="Corbel"/>
              <a:ea typeface="Corbel"/>
              <a:cs typeface="Corbel"/>
            </a:endParaRPr>
          </a:p>
        </p:txBody>
      </p:sp>
      <p:sp>
        <p:nvSpPr>
          <p:cNvPr id="292719376" name="Google Shape;443;p74" hidden="0"/>
          <p:cNvSpPr txBox="1"/>
          <p:nvPr isPhoto="0" userDrawn="0">
            <p:ph type="title" idx="4294967295" hasCustomPrompt="0"/>
          </p:nvPr>
        </p:nvSpPr>
        <p:spPr bwMode="auto">
          <a:xfrm>
            <a:off x="526402" y="418511"/>
            <a:ext cx="10871100" cy="576000"/>
          </a:xfrm>
          <a:prstGeom prst="rect">
            <a:avLst/>
          </a:prstGeom>
          <a:noFill/>
          <a:ln>
            <a:noFill/>
          </a:ln>
        </p:spPr>
        <p:txBody>
          <a:bodyPr spcFirstLastPara="1" wrap="square" lIns="0" tIns="0" rIns="0" bIns="0" anchor="ctr" anchorCtr="0">
            <a:noAutofit/>
          </a:bodyPr>
          <a:lstStyle/>
          <a:p>
            <a:pPr marL="0" lvl="0" indent="0" algn="l">
              <a:lnSpc>
                <a:spcPct val="100000"/>
              </a:lnSpc>
              <a:spcBef>
                <a:spcPts val="0"/>
              </a:spcBef>
              <a:spcAft>
                <a:spcPts val="0"/>
              </a:spcAft>
              <a:buSzPts val="1400"/>
              <a:buNone/>
              <a:defRPr/>
            </a:pPr>
            <a:r>
              <a:rPr lang="en-GB" sz="2400" b="1">
                <a:solidFill>
                  <a:srgbClr val="6076B4"/>
                </a:solidFill>
                <a:latin typeface="Corbel"/>
                <a:ea typeface="Corbel"/>
                <a:cs typeface="Corbel"/>
              </a:rPr>
              <a:t>Community-driven benchmarking</a:t>
            </a:r>
            <a:endParaRPr sz="2400" b="1">
              <a:solidFill>
                <a:srgbClr val="6076B4"/>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1289380331" name="Google Shape;252;p58" hidden="0"/>
          <p:cNvPicPr/>
          <p:nvPr isPhoto="0" userDrawn="0"/>
        </p:nvPicPr>
        <p:blipFill>
          <a:blip r:embed="rId2">
            <a:alphaModFix/>
          </a:blip>
          <a:srcRect l="0" t="0" r="0" b="0"/>
          <a:stretch/>
        </p:blipFill>
        <p:spPr bwMode="auto">
          <a:xfrm>
            <a:off x="962748" y="321675"/>
            <a:ext cx="7218499" cy="3985225"/>
          </a:xfrm>
          <a:prstGeom prst="rect">
            <a:avLst/>
          </a:prstGeom>
          <a:noFill/>
          <a:ln>
            <a:noFill/>
          </a:ln>
        </p:spPr>
      </p:pic>
      <p:sp>
        <p:nvSpPr>
          <p:cNvPr id="1311961825" name="Google Shape;253;p58" hidden="0"/>
          <p:cNvSpPr txBox="1"/>
          <p:nvPr isPhoto="0" userDrawn="0"/>
        </p:nvSpPr>
        <p:spPr bwMode="auto">
          <a:xfrm>
            <a:off x="233799" y="121324"/>
            <a:ext cx="8189699" cy="833698"/>
          </a:xfrm>
          <a:prstGeom prst="rect">
            <a:avLst/>
          </a:prstGeom>
          <a:noFill/>
          <a:ln>
            <a:noFill/>
          </a:ln>
        </p:spPr>
        <p:txBody>
          <a:bodyPr spcFirstLastPara="1" wrap="square" lIns="68574" tIns="68574" rIns="68574" bIns="68574" anchor="ctr" anchorCtr="0">
            <a:noAutofit/>
          </a:bodyPr>
          <a:lstStyle/>
          <a:p>
            <a:pPr marL="0" lvl="0" indent="0" algn="l">
              <a:spcBef>
                <a:spcPts val="0"/>
              </a:spcBef>
              <a:spcAft>
                <a:spcPts val="0"/>
              </a:spcAft>
              <a:buNone/>
              <a:defRPr/>
            </a:pPr>
            <a:r>
              <a:rPr lang="en-GB" sz="2400">
                <a:solidFill>
                  <a:srgbClr val="E68422"/>
                </a:solidFill>
                <a:latin typeface="Corbel"/>
                <a:ea typeface="Corbel"/>
                <a:cs typeface="Corbel"/>
              </a:rPr>
              <a:t>Standing on the shoulders of giants ...</a:t>
            </a:r>
            <a:endParaRPr sz="2400">
              <a:solidFill>
                <a:srgbClr val="6076B4"/>
              </a:solidFill>
              <a:latin typeface="Corbel"/>
              <a:ea typeface="Corbel"/>
              <a:cs typeface="Corbel"/>
            </a:endParaRPr>
          </a:p>
        </p:txBody>
      </p:sp>
      <p:sp>
        <p:nvSpPr>
          <p:cNvPr id="2056219091" name="Google Shape;254;p58" hidden="0"/>
          <p:cNvSpPr/>
          <p:nvPr isPhoto="0" userDrawn="0"/>
        </p:nvSpPr>
        <p:spPr bwMode="auto">
          <a:xfrm>
            <a:off x="962748" y="4508260"/>
            <a:ext cx="6624000" cy="461700"/>
          </a:xfrm>
          <a:prstGeom prst="rect">
            <a:avLst/>
          </a:prstGeom>
          <a:noFill/>
          <a:ln>
            <a:noFill/>
          </a:ln>
        </p:spPr>
        <p:txBody>
          <a:bodyPr spcFirstLastPara="1" wrap="square" lIns="91423" tIns="45699" rIns="91423" bIns="45699" anchor="t" anchorCtr="0">
            <a:noAutofit/>
          </a:bodyPr>
          <a:lstStyle/>
          <a:p>
            <a:pPr marL="0" marR="0" lvl="0" indent="0" algn="l">
              <a:lnSpc>
                <a:spcPct val="100000"/>
              </a:lnSpc>
              <a:spcBef>
                <a:spcPts val="0"/>
              </a:spcBef>
              <a:spcAft>
                <a:spcPts val="0"/>
              </a:spcAft>
              <a:buNone/>
              <a:defRPr/>
            </a:pPr>
            <a:r>
              <a:rPr lang="en-GB" sz="1000" b="1" i="0" u="none" strike="noStrike" cap="none">
                <a:solidFill>
                  <a:srgbClr val="000000"/>
                </a:solidFill>
                <a:latin typeface="Corbel"/>
                <a:ea typeface="Corbel"/>
                <a:cs typeface="Corbel"/>
              </a:rPr>
              <a:t>Lessons Learned: Recommendations for Establishing Critical Periodic Scientific Benchmarking</a:t>
            </a:r>
            <a:r>
              <a:rPr lang="en-GB" sz="1000" b="0" i="0" u="none" strike="noStrike" cap="none">
                <a:solidFill>
                  <a:srgbClr val="000000"/>
                </a:solidFill>
                <a:latin typeface="Corbel"/>
                <a:ea typeface="Corbel"/>
                <a:cs typeface="Corbel"/>
              </a:rPr>
              <a:t>.</a:t>
            </a:r>
            <a:endParaRPr sz="1000">
              <a:latin typeface="Corbel"/>
              <a:ea typeface="Corbel"/>
              <a:cs typeface="Corbel"/>
            </a:endParaRPr>
          </a:p>
          <a:p>
            <a:pPr marL="0" marR="0" lvl="0" indent="0" algn="l">
              <a:lnSpc>
                <a:spcPct val="100000"/>
              </a:lnSpc>
              <a:spcBef>
                <a:spcPts val="0"/>
              </a:spcBef>
              <a:spcAft>
                <a:spcPts val="0"/>
              </a:spcAft>
              <a:buNone/>
              <a:defRPr/>
            </a:pPr>
            <a:r>
              <a:rPr lang="en-GB" sz="1000" b="0" i="0" u="none" strike="noStrike" cap="none">
                <a:solidFill>
                  <a:srgbClr val="000000"/>
                </a:solidFill>
                <a:latin typeface="Corbel"/>
                <a:ea typeface="Corbel"/>
                <a:cs typeface="Corbel"/>
              </a:rPr>
              <a:t>Capella-Gutierrez S … Gelpi JL, Valencia A. bioRxiv 181677; 10.1101/181677</a:t>
            </a:r>
            <a:endParaRPr sz="1000" b="0" i="0" u="none" strike="noStrike" cap="none">
              <a:solidFill>
                <a:srgbClr val="000000"/>
              </a:solidFill>
              <a:latin typeface="Corbel"/>
              <a:ea typeface="Corbel"/>
              <a:cs typeface="Corbel"/>
            </a:endParaRPr>
          </a:p>
        </p:txBody>
      </p:sp>
      <p:pic>
        <p:nvPicPr>
          <p:cNvPr id="2052691263" name="Google Shape;260;p56" hidden="0"/>
          <p:cNvPicPr/>
          <p:nvPr isPhoto="0" userDrawn="0"/>
        </p:nvPicPr>
        <p:blipFill>
          <a:blip r:embed="rId3">
            <a:alphaModFix/>
          </a:blip>
          <a:srcRect l="-3159" t="0" r="3159" b="0"/>
          <a:stretch/>
        </p:blipFill>
        <p:spPr bwMode="auto">
          <a:xfrm>
            <a:off x="8045824" y="99864"/>
            <a:ext cx="929972" cy="7246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Google Shape;242;p56" hidden="0"/>
          <p:cNvSpPr>
            <a:spLocks noAdjustHandles="0" noChangeArrowheads="0"/>
          </p:cNvSpPr>
          <p:nvPr isPhoto="0" userDrawn="0"/>
        </p:nvSpPr>
        <p:spPr bwMode="auto">
          <a:xfrm>
            <a:off x="276450" y="45350"/>
            <a:ext cx="8189700" cy="833700"/>
          </a:xfrm>
          <a:prstGeom prst="rect">
            <a:avLst/>
          </a:prstGeom>
          <a:noFill/>
          <a:ln>
            <a:noFill/>
          </a:ln>
        </p:spPr>
        <p:txBody>
          <a:bodyPr spcFirstLastPara="1" wrap="square" lIns="68575" tIns="68575" rIns="68575" bIns="68575" anchor="ctr" anchorCtr="0">
            <a:noAutofit/>
          </a:bodyPr>
          <a:lstStyle/>
          <a:p>
            <a:pPr marL="0" lvl="0" indent="0" algn="l">
              <a:spcBef>
                <a:spcPts val="0"/>
              </a:spcBef>
              <a:spcAft>
                <a:spcPts val="0"/>
              </a:spcAft>
              <a:buNone/>
              <a:defRPr/>
            </a:pPr>
            <a:r>
              <a:rPr lang="en-GB" sz="2400" b="1">
                <a:solidFill>
                  <a:srgbClr val="E68422"/>
                </a:solidFill>
                <a:latin typeface="Corbel"/>
                <a:ea typeface="Corbel"/>
                <a:cs typeface="Corbel"/>
              </a:rPr>
              <a:t>The ELIXIR Tools Platform</a:t>
            </a:r>
            <a:endParaRPr sz="2400" b="1">
              <a:solidFill>
                <a:srgbClr val="6076B4"/>
              </a:solidFill>
              <a:latin typeface="Corbel"/>
              <a:ea typeface="Corbel"/>
              <a:cs typeface="Corbel"/>
            </a:endParaRPr>
          </a:p>
        </p:txBody>
      </p:sp>
      <p:grpSp>
        <p:nvGrpSpPr>
          <p:cNvPr id="5" name="Google Shape;243;p56" hidden="0"/>
          <p:cNvGrpSpPr/>
          <p:nvPr isPhoto="0" userDrawn="0"/>
        </p:nvGrpSpPr>
        <p:grpSpPr bwMode="auto">
          <a:xfrm>
            <a:off x="677848" y="934518"/>
            <a:ext cx="7788303" cy="3107585"/>
            <a:chOff x="625827" y="1449224"/>
            <a:chExt cx="10384406" cy="4143447"/>
          </a:xfrm>
        </p:grpSpPr>
        <p:grpSp>
          <p:nvGrpSpPr>
            <p:cNvPr id="6" name="Google Shape;244;p56" hidden="0"/>
            <p:cNvGrpSpPr/>
            <p:nvPr isPhoto="0" userDrawn="0"/>
          </p:nvGrpSpPr>
          <p:grpSpPr bwMode="auto">
            <a:xfrm>
              <a:off x="9102233" y="1449224"/>
              <a:ext cx="1908000" cy="4143447"/>
              <a:chOff x="9102233" y="1449224"/>
              <a:chExt cx="1908000" cy="4143447"/>
            </a:xfrm>
          </p:grpSpPr>
          <p:pic>
            <p:nvPicPr>
              <p:cNvPr id="7" name="Google Shape;245;p56" hidden="0"/>
              <p:cNvPicPr/>
              <p:nvPr isPhoto="0" userDrawn="0"/>
            </p:nvPicPr>
            <p:blipFill>
              <a:blip r:embed="rId3">
                <a:alphaModFix/>
              </a:blip>
              <a:srcRect l="0" t="0" r="73395" b="54545"/>
              <a:stretch/>
            </p:blipFill>
            <p:spPr bwMode="auto">
              <a:xfrm>
                <a:off x="9484288" y="1449224"/>
                <a:ext cx="1143890" cy="1260000"/>
              </a:xfrm>
              <a:prstGeom prst="rect">
                <a:avLst/>
              </a:prstGeom>
              <a:noFill/>
              <a:ln>
                <a:noFill/>
              </a:ln>
            </p:spPr>
          </p:pic>
          <p:sp>
            <p:nvSpPr>
              <p:cNvPr id="8" name="Google Shape;246;p56" hidden="0"/>
              <p:cNvSpPr/>
              <p:nvPr isPhoto="0" userDrawn="0"/>
            </p:nvSpPr>
            <p:spPr bwMode="auto">
              <a:xfrm>
                <a:off x="9102233" y="1473971"/>
                <a:ext cx="1908000" cy="4118700"/>
              </a:xfrm>
              <a:prstGeom prst="roundRect">
                <a:avLst>
                  <a:gd name="adj" fmla="val 16667"/>
                </a:avLst>
              </a:prstGeom>
              <a:noFill/>
              <a:ln w="19050" cap="flat" cmpd="sng">
                <a:solidFill>
                  <a:srgbClr val="E6842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Clr>
                    <a:srgbClr val="000000"/>
                  </a:buClr>
                  <a:buSzPts val="1200"/>
                  <a:buFont typeface="Arial"/>
                  <a:buNone/>
                  <a:defRPr/>
                </a:pPr>
                <a:endParaRPr sz="1200"/>
              </a:p>
              <a:p>
                <a:pPr marL="0" marR="0" lvl="0" indent="0" algn="ctr">
                  <a:lnSpc>
                    <a:spcPct val="100000"/>
                  </a:lnSpc>
                  <a:spcBef>
                    <a:spcPts val="0"/>
                  </a:spcBef>
                  <a:spcAft>
                    <a:spcPts val="0"/>
                  </a:spcAft>
                  <a:buClr>
                    <a:srgbClr val="000000"/>
                  </a:buClr>
                  <a:buSzPts val="1200"/>
                  <a:buFont typeface="Arial"/>
                  <a:buNone/>
                  <a:defRPr/>
                </a:pPr>
                <a:endParaRPr sz="1200"/>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r>
                  <a:rPr lang="en-GB" sz="1100" b="0" i="0" u="none" strike="noStrike" cap="none">
                    <a:solidFill>
                      <a:srgbClr val="000000"/>
                    </a:solidFill>
                    <a:latin typeface="Arial"/>
                    <a:ea typeface="Arial"/>
                    <a:cs typeface="Arial"/>
                  </a:rPr>
                  <a:t>Raise software quality and sustainability, by producing and promoting software best practices and developing training activities</a:t>
                </a:r>
                <a:endParaRPr sz="1100" b="0" i="0" u="none" strike="noStrike" cap="none">
                  <a:solidFill>
                    <a:srgbClr val="000000"/>
                  </a:solidFill>
                  <a:latin typeface="Arial"/>
                  <a:ea typeface="Arial"/>
                  <a:cs typeface="Arial"/>
                </a:endParaRPr>
              </a:p>
            </p:txBody>
          </p:sp>
        </p:grpSp>
        <p:grpSp>
          <p:nvGrpSpPr>
            <p:cNvPr id="9" name="Google Shape;247;p56" hidden="0"/>
            <p:cNvGrpSpPr/>
            <p:nvPr isPhoto="0" userDrawn="0"/>
          </p:nvGrpSpPr>
          <p:grpSpPr bwMode="auto">
            <a:xfrm>
              <a:off x="2744928" y="1461597"/>
              <a:ext cx="1908000" cy="4118700"/>
              <a:chOff x="2802767" y="1473971"/>
              <a:chExt cx="1908000" cy="4118700"/>
            </a:xfrm>
          </p:grpSpPr>
          <p:sp>
            <p:nvSpPr>
              <p:cNvPr id="10" name="Google Shape;248;p56" hidden="0"/>
              <p:cNvSpPr/>
              <p:nvPr isPhoto="0" userDrawn="0"/>
            </p:nvSpPr>
            <p:spPr bwMode="auto">
              <a:xfrm>
                <a:off x="2802767" y="1473971"/>
                <a:ext cx="1908000" cy="4118700"/>
              </a:xfrm>
              <a:prstGeom prst="roundRect">
                <a:avLst>
                  <a:gd name="adj" fmla="val 16667"/>
                </a:avLst>
              </a:prstGeom>
              <a:noFill/>
              <a:ln w="19050" cap="flat" cmpd="sng">
                <a:solidFill>
                  <a:srgbClr val="E6842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r>
                  <a:rPr lang="en-GB" sz="1100" i="1">
                    <a:solidFill>
                      <a:srgbClr val="000000"/>
                    </a:solidFill>
                  </a:rPr>
                  <a:t>b</a:t>
                </a:r>
                <a:r>
                  <a:rPr lang="en-GB" sz="1100" b="0" i="1" u="none" strike="noStrike" cap="none">
                    <a:solidFill>
                      <a:srgbClr val="000000"/>
                    </a:solidFill>
                    <a:latin typeface="Arial"/>
                    <a:ea typeface="Arial"/>
                    <a:cs typeface="Arial"/>
                  </a:rPr>
                  <a:t>io.tools</a:t>
                </a:r>
                <a:r>
                  <a:rPr lang="en-GB" sz="1100" b="0" i="0" u="none" strike="noStrike" cap="none">
                    <a:solidFill>
                      <a:srgbClr val="000000"/>
                    </a:solidFill>
                    <a:latin typeface="Arial"/>
                    <a:ea typeface="Arial"/>
                    <a:cs typeface="Arial"/>
                  </a:rPr>
                  <a:t>, a discovery portal for bioinformatics software information, providing curated description of tools and data services </a:t>
                </a:r>
                <a:endParaRPr sz="1100" b="0" i="0" u="none" strike="noStrike" cap="none">
                  <a:solidFill>
                    <a:srgbClr val="000000"/>
                  </a:solidFill>
                  <a:latin typeface="Arial"/>
                  <a:ea typeface="Arial"/>
                  <a:cs typeface="Arial"/>
                </a:endParaRPr>
              </a:p>
            </p:txBody>
          </p:sp>
          <p:pic>
            <p:nvPicPr>
              <p:cNvPr id="11" name="Google Shape;249;p56" hidden="0"/>
              <p:cNvPicPr/>
              <p:nvPr isPhoto="0" userDrawn="0"/>
            </p:nvPicPr>
            <p:blipFill>
              <a:blip r:embed="rId4">
                <a:alphaModFix/>
              </a:blip>
              <a:srcRect l="0" t="0" r="0" b="0"/>
              <a:stretch/>
            </p:blipFill>
            <p:spPr bwMode="auto">
              <a:xfrm>
                <a:off x="3021530" y="1603535"/>
                <a:ext cx="1470475" cy="976145"/>
              </a:xfrm>
              <a:prstGeom prst="rect">
                <a:avLst/>
              </a:prstGeom>
              <a:noFill/>
              <a:ln w="9525" cap="flat" cmpd="sng">
                <a:solidFill>
                  <a:srgbClr val="7F7F7F"/>
                </a:solidFill>
                <a:prstDash val="solid"/>
                <a:round/>
                <a:headEnd type="none" w="sm" len="sm"/>
                <a:tailEnd type="none" w="sm" len="sm"/>
              </a:ln>
            </p:spPr>
          </p:pic>
        </p:grpSp>
        <p:grpSp>
          <p:nvGrpSpPr>
            <p:cNvPr id="12" name="Google Shape;250;p56" hidden="0"/>
            <p:cNvGrpSpPr/>
            <p:nvPr isPhoto="0" userDrawn="0"/>
          </p:nvGrpSpPr>
          <p:grpSpPr bwMode="auto">
            <a:xfrm>
              <a:off x="4864029" y="1461597"/>
              <a:ext cx="1908000" cy="4118700"/>
              <a:chOff x="4979707" y="1473971"/>
              <a:chExt cx="1908000" cy="4118700"/>
            </a:xfrm>
          </p:grpSpPr>
          <p:sp>
            <p:nvSpPr>
              <p:cNvPr id="13" name="Google Shape;251;p56" hidden="0"/>
              <p:cNvSpPr/>
              <p:nvPr isPhoto="0" userDrawn="0"/>
            </p:nvSpPr>
            <p:spPr bwMode="auto">
              <a:xfrm>
                <a:off x="4979707" y="1473971"/>
                <a:ext cx="1908000" cy="4118700"/>
              </a:xfrm>
              <a:prstGeom prst="roundRect">
                <a:avLst>
                  <a:gd name="adj" fmla="val 16667"/>
                </a:avLst>
              </a:prstGeom>
              <a:noFill/>
              <a:ln w="19050" cap="flat" cmpd="sng">
                <a:solidFill>
                  <a:srgbClr val="E68422"/>
                </a:solidFill>
                <a:prstDash val="solid"/>
                <a:round/>
                <a:headEnd type="none" w="sm" len="sm"/>
                <a:tailEnd type="none" w="sm" len="sm"/>
              </a:ln>
            </p:spPr>
            <p:txBody>
              <a:bodyPr spcFirstLastPara="1" wrap="square" lIns="91425" tIns="91425" rIns="91425" bIns="91425" anchor="ctr" anchorCtr="1">
                <a:noAutofit/>
              </a:bodyPr>
              <a:lstStyle/>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r>
                  <a:rPr lang="en-GB" sz="1000" b="0" i="0" u="none" strike="noStrike" cap="none">
                    <a:solidFill>
                      <a:srgbClr val="000000"/>
                    </a:solidFill>
                    <a:latin typeface="Arial"/>
                    <a:ea typeface="Arial"/>
                    <a:cs typeface="Arial"/>
                  </a:rPr>
                  <a:t>OpenEBench, an infrastructure providing services for hosting scientific benchmark activities and technical monitoring of bioinformatics tools and services</a:t>
                </a:r>
                <a:endParaRPr sz="1000" b="0" i="0" u="none" strike="noStrike" cap="none">
                  <a:solidFill>
                    <a:srgbClr val="000000"/>
                  </a:solidFill>
                  <a:latin typeface="Arial"/>
                  <a:ea typeface="Arial"/>
                  <a:cs typeface="Arial"/>
                </a:endParaRPr>
              </a:p>
            </p:txBody>
          </p:sp>
          <p:pic>
            <p:nvPicPr>
              <p:cNvPr id="14" name="Google Shape;252;p56" hidden="0"/>
              <p:cNvPicPr/>
              <p:nvPr isPhoto="0" userDrawn="0"/>
            </p:nvPicPr>
            <p:blipFill>
              <a:blip r:embed="rId5">
                <a:alphaModFix/>
              </a:blip>
              <a:srcRect l="0" t="0" r="0" b="0"/>
              <a:stretch/>
            </p:blipFill>
            <p:spPr bwMode="auto">
              <a:xfrm>
                <a:off x="5147485" y="1501757"/>
                <a:ext cx="1572454" cy="1179674"/>
              </a:xfrm>
              <a:prstGeom prst="rect">
                <a:avLst/>
              </a:prstGeom>
              <a:noFill/>
              <a:ln>
                <a:noFill/>
              </a:ln>
            </p:spPr>
          </p:pic>
        </p:grpSp>
        <p:grpSp>
          <p:nvGrpSpPr>
            <p:cNvPr id="15" name="Google Shape;253;p56" hidden="0"/>
            <p:cNvGrpSpPr/>
            <p:nvPr isPhoto="0" userDrawn="0"/>
          </p:nvGrpSpPr>
          <p:grpSpPr bwMode="auto">
            <a:xfrm>
              <a:off x="625827" y="1461597"/>
              <a:ext cx="1908000" cy="4118700"/>
              <a:chOff x="625827" y="1473971"/>
              <a:chExt cx="1908000" cy="4118700"/>
            </a:xfrm>
          </p:grpSpPr>
          <p:sp>
            <p:nvSpPr>
              <p:cNvPr id="16" name="Google Shape;254;p56" hidden="0"/>
              <p:cNvSpPr/>
              <p:nvPr isPhoto="0" userDrawn="0"/>
            </p:nvSpPr>
            <p:spPr bwMode="auto">
              <a:xfrm>
                <a:off x="625827" y="1473971"/>
                <a:ext cx="1908000" cy="4118700"/>
              </a:xfrm>
              <a:prstGeom prst="roundRect">
                <a:avLst>
                  <a:gd name="adj" fmla="val 16667"/>
                </a:avLst>
              </a:prstGeom>
              <a:noFill/>
              <a:ln w="19050" cap="flat" cmpd="sng">
                <a:solidFill>
                  <a:srgbClr val="E6842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r>
                  <a:rPr lang="en-GB" sz="1100" b="0" i="0" u="none" strike="noStrike" cap="none">
                    <a:solidFill>
                      <a:srgbClr val="000000"/>
                    </a:solidFill>
                    <a:latin typeface="Arial"/>
                    <a:ea typeface="Arial"/>
                    <a:cs typeface="Arial"/>
                  </a:rPr>
                  <a:t>To support efforts around software packaging &amp; containers,  </a:t>
                </a:r>
                <a:r>
                  <a:rPr lang="en-GB" sz="1100" b="0" i="1" u="none" strike="noStrike" cap="none">
                    <a:solidFill>
                      <a:srgbClr val="000000"/>
                    </a:solidFill>
                    <a:latin typeface="Arial"/>
                    <a:ea typeface="Arial"/>
                    <a:cs typeface="Arial"/>
                  </a:rPr>
                  <a:t>e.g.</a:t>
                </a:r>
                <a:r>
                  <a:rPr lang="en-GB" sz="1100" b="0" i="0" u="none" strike="noStrike" cap="none">
                    <a:solidFill>
                      <a:srgbClr val="000000"/>
                    </a:solidFill>
                    <a:latin typeface="Arial"/>
                    <a:ea typeface="Arial"/>
                    <a:cs typeface="Arial"/>
                  </a:rPr>
                  <a:t> Bio</a:t>
                </a:r>
                <a:r>
                  <a:rPr lang="en-GB" sz="1100">
                    <a:solidFill>
                      <a:srgbClr val="000000"/>
                    </a:solidFill>
                  </a:rPr>
                  <a:t>c</a:t>
                </a:r>
                <a:r>
                  <a:rPr lang="en-GB" sz="1100" b="0" i="0" u="none" strike="noStrike" cap="none">
                    <a:solidFill>
                      <a:srgbClr val="000000"/>
                    </a:solidFill>
                    <a:latin typeface="Arial"/>
                    <a:ea typeface="Arial"/>
                    <a:cs typeface="Arial"/>
                  </a:rPr>
                  <a:t>onda/ BioContainers, and support sustainable integration into </a:t>
                </a:r>
                <a:r>
                  <a:rPr lang="en-GB" sz="1100" b="0" i="1" u="none" strike="noStrike" cap="none">
                    <a:solidFill>
                      <a:srgbClr val="000000"/>
                    </a:solidFill>
                    <a:latin typeface="Arial"/>
                    <a:ea typeface="Arial"/>
                    <a:cs typeface="Arial"/>
                  </a:rPr>
                  <a:t>bio.tools</a:t>
                </a:r>
                <a:r>
                  <a:rPr lang="en-GB" sz="1100" b="0" i="0" u="none" strike="noStrike" cap="none">
                    <a:solidFill>
                      <a:srgbClr val="000000"/>
                    </a:solidFill>
                    <a:latin typeface="Arial"/>
                    <a:ea typeface="Arial"/>
                    <a:cs typeface="Arial"/>
                  </a:rPr>
                  <a:t> and OpenEBench</a:t>
                </a:r>
                <a:endParaRPr sz="1100" b="0" i="0" u="none" strike="noStrike" cap="none">
                  <a:solidFill>
                    <a:srgbClr val="000000"/>
                  </a:solidFill>
                  <a:latin typeface="Arial"/>
                  <a:ea typeface="Arial"/>
                  <a:cs typeface="Arial"/>
                </a:endParaRPr>
              </a:p>
            </p:txBody>
          </p:sp>
          <p:pic>
            <p:nvPicPr>
              <p:cNvPr id="17" name="Google Shape;255;p56" hidden="0"/>
              <p:cNvPicPr/>
              <p:nvPr isPhoto="0" userDrawn="0"/>
            </p:nvPicPr>
            <p:blipFill>
              <a:blip r:embed="rId6">
                <a:alphaModFix/>
              </a:blip>
              <a:srcRect l="0" t="0" r="0" b="0"/>
              <a:stretch/>
            </p:blipFill>
            <p:spPr bwMode="auto">
              <a:xfrm>
                <a:off x="1069611" y="1564959"/>
                <a:ext cx="1020432" cy="1028531"/>
              </a:xfrm>
              <a:prstGeom prst="rect">
                <a:avLst/>
              </a:prstGeom>
              <a:noFill/>
              <a:ln>
                <a:noFill/>
              </a:ln>
            </p:spPr>
          </p:pic>
        </p:grpSp>
        <p:grpSp>
          <p:nvGrpSpPr>
            <p:cNvPr id="18" name="Google Shape;256;p56" hidden="0"/>
            <p:cNvGrpSpPr/>
            <p:nvPr isPhoto="0" userDrawn="0"/>
          </p:nvGrpSpPr>
          <p:grpSpPr bwMode="auto">
            <a:xfrm>
              <a:off x="6983131" y="1461597"/>
              <a:ext cx="1908000" cy="4118700"/>
              <a:chOff x="6968283" y="1473971"/>
              <a:chExt cx="1908000" cy="4118700"/>
            </a:xfrm>
          </p:grpSpPr>
          <p:sp>
            <p:nvSpPr>
              <p:cNvPr id="19" name="Google Shape;257;p56" hidden="0"/>
              <p:cNvSpPr/>
              <p:nvPr isPhoto="0" userDrawn="0"/>
            </p:nvSpPr>
            <p:spPr bwMode="auto">
              <a:xfrm>
                <a:off x="6968283" y="1473971"/>
                <a:ext cx="1908000" cy="4118700"/>
              </a:xfrm>
              <a:prstGeom prst="roundRect">
                <a:avLst>
                  <a:gd name="adj" fmla="val 16667"/>
                </a:avLst>
              </a:prstGeom>
              <a:noFill/>
              <a:ln w="19050" cap="flat" cmpd="sng">
                <a:solidFill>
                  <a:srgbClr val="E68422"/>
                </a:solidFill>
                <a:prstDash val="solid"/>
                <a:round/>
                <a:headEnd type="none" w="sm" len="sm"/>
                <a:tailEnd type="none" w="sm" len="sm"/>
              </a:ln>
            </p:spPr>
            <p:txBody>
              <a:bodyPr spcFirstLastPara="1" wrap="square" lIns="91425" tIns="91425" rIns="91425" bIns="91425" anchor="ctr" anchorCtr="1">
                <a:noAutofit/>
              </a:bodyPr>
              <a:lstStyle/>
              <a:p>
                <a:pPr marL="0" marR="0" lvl="0" indent="0" algn="ctr">
                  <a:lnSpc>
                    <a:spcPct val="100000"/>
                  </a:lnSpc>
                  <a:spcBef>
                    <a:spcPts val="0"/>
                  </a:spcBef>
                  <a:spcAft>
                    <a:spcPts val="0"/>
                  </a:spcAft>
                  <a:buClr>
                    <a:srgbClr val="000000"/>
                  </a:buClr>
                  <a:buSzPts val="1200"/>
                  <a:buFont typeface="Arial"/>
                  <a:buNone/>
                  <a:defRPr/>
                </a:pPr>
                <a:r>
                  <a:rPr lang="en-GB" sz="1200" b="0" i="0" u="none" strike="noStrike" cap="none">
                    <a:solidFill>
                      <a:srgbClr val="000000"/>
                    </a:solidFill>
                    <a:latin typeface="Arial"/>
                    <a:ea typeface="Arial"/>
                    <a:cs typeface="Arial"/>
                  </a:rPr>
                  <a:t>T</a:t>
                </a:r>
                <a:endParaRPr sz="11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endParaRPr sz="1200" b="0" i="0" u="none" strike="noStrike" cap="none">
                  <a:solidFill>
                    <a:srgbClr val="000000"/>
                  </a:solidFill>
                  <a:latin typeface="Arial"/>
                  <a:ea typeface="Arial"/>
                  <a:cs typeface="Arial"/>
                </a:endParaRPr>
              </a:p>
              <a:p>
                <a:pPr marL="0" marR="0" lvl="0" indent="0" algn="ctr">
                  <a:lnSpc>
                    <a:spcPct val="100000"/>
                  </a:lnSpc>
                  <a:spcBef>
                    <a:spcPts val="0"/>
                  </a:spcBef>
                  <a:spcAft>
                    <a:spcPts val="0"/>
                  </a:spcAft>
                  <a:buClr>
                    <a:srgbClr val="000000"/>
                  </a:buClr>
                  <a:buSzPts val="1200"/>
                  <a:buFont typeface="Arial"/>
                  <a:buNone/>
                  <a:defRPr/>
                </a:pPr>
                <a:r>
                  <a:rPr lang="en-GB" sz="1100" b="0" i="0" u="none" strike="noStrike" cap="none">
                    <a:solidFill>
                      <a:srgbClr val="000000"/>
                    </a:solidFill>
                    <a:latin typeface="Arial"/>
                    <a:ea typeface="Arial"/>
                    <a:cs typeface="Arial"/>
                  </a:rPr>
                  <a:t>To drive the development of execution platforms (</a:t>
                </a:r>
                <a:r>
                  <a:rPr lang="en-GB" sz="1100" b="0" i="1" u="none" strike="noStrike" cap="none">
                    <a:solidFill>
                      <a:srgbClr val="000000"/>
                    </a:solidFill>
                    <a:latin typeface="Arial"/>
                    <a:ea typeface="Arial"/>
                    <a:cs typeface="Arial"/>
                  </a:rPr>
                  <a:t>e.g.</a:t>
                </a:r>
                <a:r>
                  <a:rPr lang="en-GB" sz="1100" b="0" i="0" u="none" strike="noStrike" cap="none">
                    <a:solidFill>
                      <a:srgbClr val="000000"/>
                    </a:solidFill>
                    <a:latin typeface="Arial"/>
                    <a:ea typeface="Arial"/>
                    <a:cs typeface="Arial"/>
                  </a:rPr>
                  <a:t> Galaxy) and ensure integration with </a:t>
                </a:r>
                <a:r>
                  <a:rPr lang="en-GB" sz="1100" b="0" i="1" u="none" strike="noStrike" cap="none">
                    <a:solidFill>
                      <a:srgbClr val="000000"/>
                    </a:solidFill>
                    <a:latin typeface="Arial"/>
                    <a:ea typeface="Arial"/>
                    <a:cs typeface="Arial"/>
                  </a:rPr>
                  <a:t>bio.tools</a:t>
                </a:r>
                <a:r>
                  <a:rPr lang="en-GB" sz="1100" b="0" i="0" u="none" strike="noStrike" cap="none">
                    <a:solidFill>
                      <a:srgbClr val="000000"/>
                    </a:solidFill>
                    <a:latin typeface="Arial"/>
                    <a:ea typeface="Arial"/>
                    <a:cs typeface="Arial"/>
                  </a:rPr>
                  <a:t>, OpenEBench, and workflows using CWL</a:t>
                </a:r>
                <a:endParaRPr sz="1100" b="0" i="0" u="none" strike="noStrike" cap="none">
                  <a:solidFill>
                    <a:srgbClr val="000000"/>
                  </a:solidFill>
                  <a:latin typeface="Arial"/>
                  <a:ea typeface="Arial"/>
                  <a:cs typeface="Arial"/>
                </a:endParaRPr>
              </a:p>
            </p:txBody>
          </p:sp>
          <p:pic>
            <p:nvPicPr>
              <p:cNvPr id="20" name="Google Shape;258;p56" hidden="0"/>
              <p:cNvPicPr/>
              <p:nvPr isPhoto="0" userDrawn="0"/>
            </p:nvPicPr>
            <p:blipFill>
              <a:blip r:embed="rId7">
                <a:alphaModFix/>
              </a:blip>
              <a:srcRect l="901" t="12929" r="92492" b="83664"/>
              <a:stretch/>
            </p:blipFill>
            <p:spPr bwMode="auto">
              <a:xfrm>
                <a:off x="7063788" y="1881224"/>
                <a:ext cx="1716992" cy="396001"/>
              </a:xfrm>
              <a:prstGeom prst="rect">
                <a:avLst/>
              </a:prstGeom>
              <a:noFill/>
              <a:ln w="12700" cap="flat" cmpd="sng">
                <a:solidFill>
                  <a:srgbClr val="000000"/>
                </a:solidFill>
                <a:prstDash val="solid"/>
                <a:round/>
                <a:headEnd type="none" w="sm" len="sm"/>
                <a:tailEnd type="none" w="sm" len="sm"/>
              </a:ln>
            </p:spPr>
          </p:pic>
        </p:grpSp>
      </p:grpSp>
      <p:sp>
        <p:nvSpPr>
          <p:cNvPr id="21" name="Google Shape;259;p56" hidden="0"/>
          <p:cNvSpPr/>
          <p:nvPr isPhoto="0" userDrawn="0"/>
        </p:nvSpPr>
        <p:spPr bwMode="auto">
          <a:xfrm>
            <a:off x="1228800" y="4207850"/>
            <a:ext cx="6285000" cy="594000"/>
          </a:xfrm>
          <a:prstGeom prst="roundRect">
            <a:avLst>
              <a:gd name="adj" fmla="val 16667"/>
            </a:avLst>
          </a:prstGeom>
          <a:noFill/>
          <a:ln w="19050" cap="flat" cmpd="sng">
            <a:solidFill>
              <a:srgbClr val="E68422"/>
            </a:solidFill>
            <a:prstDash val="solid"/>
            <a:round/>
            <a:headEnd type="none" w="sm" len="sm"/>
            <a:tailEnd type="none" w="sm" len="sm"/>
          </a:ln>
        </p:spPr>
        <p:txBody>
          <a:bodyPr spcFirstLastPara="1" wrap="square" lIns="91425" tIns="91425" rIns="91425" bIns="91425" anchor="t" anchorCtr="0">
            <a:noAutofit/>
          </a:bodyPr>
          <a:lstStyle/>
          <a:p>
            <a:pPr marL="0" marR="0" lvl="0" indent="0" algn="ctr">
              <a:lnSpc>
                <a:spcPct val="100000"/>
              </a:lnSpc>
              <a:spcBef>
                <a:spcPts val="0"/>
              </a:spcBef>
              <a:spcAft>
                <a:spcPts val="0"/>
              </a:spcAft>
              <a:buClr>
                <a:srgbClr val="000000"/>
              </a:buClr>
              <a:buSzPts val="1200"/>
              <a:buFont typeface="Arial"/>
              <a:buNone/>
              <a:defRPr/>
            </a:pPr>
            <a:r>
              <a:rPr lang="en-GB" sz="1200" b="1" i="0" u="none" strike="noStrike" cap="none">
                <a:solidFill>
                  <a:srgbClr val="000000"/>
                </a:solidFill>
                <a:latin typeface="Arial"/>
                <a:ea typeface="Arial"/>
                <a:cs typeface="Arial"/>
              </a:rPr>
              <a:t>Tools Interoperability, </a:t>
            </a:r>
            <a:r>
              <a:rPr lang="en-GB" sz="1200" b="0" i="0" u="none" strike="noStrike" cap="none">
                <a:solidFill>
                  <a:srgbClr val="000000"/>
                </a:solidFill>
                <a:latin typeface="Arial"/>
                <a:ea typeface="Arial"/>
                <a:cs typeface="Arial"/>
              </a:rPr>
              <a:t>guidelines and resources for guaranteeing </a:t>
            </a:r>
            <a:r>
              <a:rPr lang="en-GB" sz="1200">
                <a:solidFill>
                  <a:srgbClr val="000000"/>
                </a:solidFill>
              </a:rPr>
              <a:t>P</a:t>
            </a:r>
            <a:r>
              <a:rPr lang="en-GB" sz="1200" b="0" i="0" u="none" strike="noStrike" cap="none">
                <a:solidFill>
                  <a:srgbClr val="000000"/>
                </a:solidFill>
                <a:latin typeface="Arial"/>
                <a:ea typeface="Arial"/>
                <a:cs typeface="Arial"/>
              </a:rPr>
              <a:t>latforms integration </a:t>
            </a:r>
            <a:r>
              <a:rPr lang="en-GB" sz="1200">
                <a:solidFill>
                  <a:srgbClr val="000000"/>
                </a:solidFill>
              </a:rPr>
              <a:t>within</a:t>
            </a:r>
            <a:r>
              <a:rPr lang="en-GB" sz="1200" b="0" i="0" u="none" strike="noStrike" cap="none">
                <a:solidFill>
                  <a:srgbClr val="000000"/>
                </a:solidFill>
                <a:latin typeface="Arial"/>
                <a:ea typeface="Arial"/>
                <a:cs typeface="Arial"/>
              </a:rPr>
              <a:t> the ELIXIR Tools </a:t>
            </a:r>
            <a:r>
              <a:rPr lang="en-GB" sz="1200">
                <a:solidFill>
                  <a:srgbClr val="000000"/>
                </a:solidFill>
              </a:rPr>
              <a:t>P</a:t>
            </a:r>
            <a:r>
              <a:rPr lang="en-GB" sz="1200" b="0" i="0" u="none" strike="noStrike" cap="none">
                <a:solidFill>
                  <a:srgbClr val="000000"/>
                </a:solidFill>
                <a:latin typeface="Arial"/>
                <a:ea typeface="Arial"/>
                <a:cs typeface="Arial"/>
              </a:rPr>
              <a:t>latform</a:t>
            </a:r>
            <a:r>
              <a:rPr lang="en-GB" sz="1200" b="0" i="0" u="none" strike="noStrike" cap="none">
                <a:solidFill>
                  <a:srgbClr val="000000"/>
                </a:solidFill>
                <a:latin typeface="Arial"/>
                <a:ea typeface="Arial"/>
                <a:cs typeface="Arial"/>
              </a:rPr>
              <a:t> </a:t>
            </a:r>
            <a:r>
              <a:rPr lang="en-GB" sz="1200">
                <a:solidFill>
                  <a:srgbClr val="000000"/>
                </a:solidFill>
              </a:rPr>
              <a:t>E</a:t>
            </a:r>
            <a:r>
              <a:rPr lang="en-GB" sz="1200" b="0" i="0" u="none" strike="noStrike" cap="none">
                <a:solidFill>
                  <a:srgbClr val="000000"/>
                </a:solidFill>
                <a:latin typeface="Arial"/>
                <a:ea typeface="Arial"/>
                <a:cs typeface="Arial"/>
              </a:rPr>
              <a:t>cosystem, with other </a:t>
            </a:r>
            <a:r>
              <a:rPr lang="en-GB" sz="1200">
                <a:solidFill>
                  <a:srgbClr val="000000"/>
                </a:solidFill>
              </a:rPr>
              <a:t>P</a:t>
            </a:r>
            <a:r>
              <a:rPr lang="en-GB" sz="1200" b="0" i="0" u="none" strike="noStrike" cap="none">
                <a:solidFill>
                  <a:srgbClr val="000000"/>
                </a:solidFill>
                <a:latin typeface="Arial"/>
                <a:ea typeface="Arial"/>
                <a:cs typeface="Arial"/>
              </a:rPr>
              <a:t>latforms </a:t>
            </a:r>
            <a:r>
              <a:rPr lang="en-GB" sz="1200">
                <a:solidFill>
                  <a:srgbClr val="000000"/>
                </a:solidFill>
              </a:rPr>
              <a:t>in</a:t>
            </a:r>
            <a:r>
              <a:rPr lang="en-GB" sz="1200" b="0" i="0" u="none" strike="noStrike" cap="none">
                <a:solidFill>
                  <a:srgbClr val="000000"/>
                </a:solidFill>
                <a:latin typeface="Arial"/>
                <a:ea typeface="Arial"/>
                <a:cs typeface="Arial"/>
              </a:rPr>
              <a:t> ELIXIR and beyond.</a:t>
            </a:r>
            <a:endParaRPr sz="1200" b="0" i="0" u="none" strike="noStrike" cap="none">
              <a:solidFill>
                <a:srgbClr val="000000"/>
              </a:solidFill>
              <a:latin typeface="Arial"/>
              <a:ea typeface="Arial"/>
              <a:cs typeface="Arial"/>
            </a:endParaRPr>
          </a:p>
        </p:txBody>
      </p:sp>
      <p:pic>
        <p:nvPicPr>
          <p:cNvPr id="22" name="Google Shape;260;p56" hidden="0"/>
          <p:cNvPicPr/>
          <p:nvPr isPhoto="0" userDrawn="0"/>
        </p:nvPicPr>
        <p:blipFill>
          <a:blip r:embed="rId8">
            <a:alphaModFix/>
          </a:blip>
          <a:srcRect l="-3159" t="0" r="3159" b="0"/>
          <a:stretch/>
        </p:blipFill>
        <p:spPr bwMode="auto">
          <a:xfrm>
            <a:off x="8045825" y="99864"/>
            <a:ext cx="929973" cy="7246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Google Shape;275;p58" hidden="0"/>
          <p:cNvPicPr/>
          <p:nvPr isPhoto="0" userDrawn="0"/>
        </p:nvPicPr>
        <p:blipFill>
          <a:blip r:embed="rId2">
            <a:alphaModFix/>
          </a:blip>
          <a:srcRect l="2060" t="1039" r="1656" b="2712"/>
          <a:stretch/>
        </p:blipFill>
        <p:spPr bwMode="auto">
          <a:xfrm>
            <a:off x="924721" y="231463"/>
            <a:ext cx="7200000" cy="4049023"/>
          </a:xfrm>
          <a:prstGeom prst="rect">
            <a:avLst/>
          </a:prstGeom>
          <a:noFill/>
          <a:ln>
            <a:noFill/>
          </a:ln>
        </p:spPr>
      </p:pic>
      <p:pic>
        <p:nvPicPr>
          <p:cNvPr id="85929349" name="Google Shape;324;p64" hidden="0"/>
          <p:cNvPicPr/>
          <p:nvPr isPhoto="0" userDrawn="0"/>
        </p:nvPicPr>
        <p:blipFill>
          <a:blip r:embed="rId3">
            <a:alphaModFix/>
          </a:blip>
          <a:srcRect l="-3159" t="0" r="3159" b="0"/>
          <a:stretch/>
        </p:blipFill>
        <p:spPr bwMode="auto">
          <a:xfrm>
            <a:off x="8045824" y="99864"/>
            <a:ext cx="929972" cy="724676"/>
          </a:xfrm>
          <a:prstGeom prst="rect">
            <a:avLst/>
          </a:prstGeom>
          <a:noFill/>
          <a:ln>
            <a:noFill/>
          </a:ln>
        </p:spPr>
      </p:pic>
      <p:sp>
        <p:nvSpPr>
          <p:cNvPr id="361249780" name="" hidden="0"/>
          <p:cNvSpPr txBox="1"/>
          <p:nvPr isPhoto="0" userDrawn="0"/>
        </p:nvSpPr>
        <p:spPr bwMode="auto">
          <a:xfrm flipH="0" flipV="0">
            <a:off x="2950233" y="4477033"/>
            <a:ext cx="3148975"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lgn="ctr">
              <a:defRPr/>
            </a:pPr>
            <a:r>
              <a:rPr sz="1800" b="1">
                <a:solidFill>
                  <a:schemeClr val="accent1">
                    <a:lumMod val="75000"/>
                  </a:schemeClr>
                </a:solidFill>
                <a:latin typeface="Corbel"/>
                <a:ea typeface="Corbel"/>
                <a:cs typeface="Corbel"/>
              </a:rPr>
              <a:t>https://openebench.bsc.es</a:t>
            </a:r>
            <a:endParaRPr sz="1800" b="1">
              <a:solidFill>
                <a:schemeClr val="accent1">
                  <a:lumMod val="75000"/>
                </a:schemeClr>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grpSp>
        <p:nvGrpSpPr>
          <p:cNvPr id="4" name="Google Shape;310;p62" hidden="0"/>
          <p:cNvGrpSpPr/>
          <p:nvPr isPhoto="0" userDrawn="0"/>
        </p:nvGrpSpPr>
        <p:grpSpPr bwMode="auto">
          <a:xfrm>
            <a:off x="821005" y="1233444"/>
            <a:ext cx="1550951" cy="2527854"/>
            <a:chOff x="984507" y="1443075"/>
            <a:chExt cx="2545464" cy="3805290"/>
          </a:xfrm>
        </p:grpSpPr>
        <p:pic>
          <p:nvPicPr>
            <p:cNvPr id="5" name="Google Shape;311;p62" hidden="0"/>
            <p:cNvPicPr/>
            <p:nvPr isPhoto="0" userDrawn="0"/>
          </p:nvPicPr>
          <p:blipFill>
            <a:blip r:embed="rId2">
              <a:alphaModFix/>
            </a:blip>
            <a:srcRect l="0" t="0" r="0" b="0"/>
            <a:stretch/>
          </p:blipFill>
          <p:spPr bwMode="auto">
            <a:xfrm>
              <a:off x="984507" y="1443075"/>
              <a:ext cx="2545464" cy="1799998"/>
            </a:xfrm>
            <a:prstGeom prst="rect">
              <a:avLst/>
            </a:prstGeom>
            <a:noFill/>
            <a:ln>
              <a:noFill/>
            </a:ln>
          </p:spPr>
        </p:pic>
        <p:pic>
          <p:nvPicPr>
            <p:cNvPr id="6" name="Google Shape;312;p62" hidden="0"/>
            <p:cNvPicPr/>
            <p:nvPr isPhoto="0" userDrawn="0"/>
          </p:nvPicPr>
          <p:blipFill>
            <a:blip r:embed="rId3">
              <a:alphaModFix/>
            </a:blip>
            <a:srcRect l="0" t="0" r="0" b="0"/>
            <a:stretch/>
          </p:blipFill>
          <p:spPr bwMode="auto">
            <a:xfrm>
              <a:off x="984507" y="3448367"/>
              <a:ext cx="2545464" cy="1799998"/>
            </a:xfrm>
            <a:prstGeom prst="rect">
              <a:avLst/>
            </a:prstGeom>
            <a:noFill/>
            <a:ln>
              <a:noFill/>
            </a:ln>
          </p:spPr>
        </p:pic>
      </p:grpSp>
      <p:pic>
        <p:nvPicPr>
          <p:cNvPr id="7" name="Google Shape;313;p62" hidden="0"/>
          <p:cNvPicPr/>
          <p:nvPr isPhoto="0" userDrawn="0"/>
        </p:nvPicPr>
        <p:blipFill>
          <a:blip r:embed="rId4">
            <a:alphaModFix/>
          </a:blip>
          <a:srcRect l="0" t="0" r="0" b="0"/>
          <a:stretch/>
        </p:blipFill>
        <p:spPr bwMode="auto">
          <a:xfrm>
            <a:off x="6353451" y="1875363"/>
            <a:ext cx="1969549" cy="1392751"/>
          </a:xfrm>
          <a:prstGeom prst="rect">
            <a:avLst/>
          </a:prstGeom>
          <a:noFill/>
          <a:ln>
            <a:noFill/>
          </a:ln>
        </p:spPr>
      </p:pic>
      <p:pic>
        <p:nvPicPr>
          <p:cNvPr id="8" name="Google Shape;314;p62" hidden="0"/>
          <p:cNvPicPr/>
          <p:nvPr isPhoto="0" userDrawn="0"/>
        </p:nvPicPr>
        <p:blipFill>
          <a:blip r:embed="rId5">
            <a:alphaModFix/>
          </a:blip>
          <a:srcRect l="0" t="0" r="0" b="0"/>
          <a:stretch/>
        </p:blipFill>
        <p:spPr bwMode="auto">
          <a:xfrm>
            <a:off x="3252525" y="1706926"/>
            <a:ext cx="2445939" cy="1729613"/>
          </a:xfrm>
          <a:prstGeom prst="rect">
            <a:avLst/>
          </a:prstGeom>
          <a:noFill/>
          <a:ln>
            <a:noFill/>
          </a:ln>
        </p:spPr>
      </p:pic>
      <p:sp>
        <p:nvSpPr>
          <p:cNvPr id="9" name="Google Shape;315;p62" hidden="0"/>
          <p:cNvSpPr>
            <a:spLocks noAdjustHandles="0" noChangeArrowheads="0"/>
          </p:cNvSpPr>
          <p:nvPr isPhoto="0" userDrawn="0"/>
        </p:nvSpPr>
        <p:spPr bwMode="auto">
          <a:xfrm>
            <a:off x="925840" y="3981372"/>
            <a:ext cx="1135500" cy="411600"/>
          </a:xfrm>
          <a:prstGeom prst="rect">
            <a:avLst/>
          </a:prstGeom>
          <a:noFill/>
          <a:ln>
            <a:noFill/>
          </a:ln>
        </p:spPr>
        <p:txBody>
          <a:bodyPr spcFirstLastPara="1" wrap="square" lIns="134300" tIns="134300" rIns="134300" bIns="134300" anchor="ctr" anchorCtr="0">
            <a:noAutofit/>
          </a:bodyPr>
          <a:lstStyle/>
          <a:p>
            <a:pPr marL="0" marR="0" lvl="0" indent="0" algn="ctr">
              <a:lnSpc>
                <a:spcPct val="90000"/>
              </a:lnSpc>
              <a:spcBef>
                <a:spcPts val="0"/>
              </a:spcBef>
              <a:spcAft>
                <a:spcPts val="0"/>
              </a:spcAft>
              <a:buClr>
                <a:srgbClr val="000000"/>
              </a:buClr>
              <a:buSzPts val="3500"/>
              <a:buFont typeface="Arial"/>
              <a:buNone/>
              <a:defRPr/>
            </a:pPr>
            <a:r>
              <a:rPr lang="en-GB" sz="1600" b="1" i="0" u="none" strike="noStrike" cap="none">
                <a:solidFill>
                  <a:srgbClr val="E68422"/>
                </a:solidFill>
                <a:latin typeface="Calibri"/>
                <a:ea typeface="Calibri"/>
                <a:cs typeface="Calibri"/>
              </a:rPr>
              <a:t>Datasets</a:t>
            </a:r>
            <a:endParaRPr sz="1600" b="1" i="0" u="none" strike="noStrike" cap="none">
              <a:solidFill>
                <a:srgbClr val="E68422"/>
              </a:solidFill>
              <a:latin typeface="Calibri"/>
              <a:ea typeface="Calibri"/>
              <a:cs typeface="Calibri"/>
            </a:endParaRPr>
          </a:p>
        </p:txBody>
      </p:sp>
      <p:sp>
        <p:nvSpPr>
          <p:cNvPr id="10" name="Google Shape;316;p62" hidden="0"/>
          <p:cNvSpPr>
            <a:spLocks noAdjustHandles="0" noChangeArrowheads="0"/>
          </p:cNvSpPr>
          <p:nvPr isPhoto="0" userDrawn="0"/>
        </p:nvSpPr>
        <p:spPr bwMode="auto">
          <a:xfrm>
            <a:off x="3827351" y="3981363"/>
            <a:ext cx="1296300" cy="411600"/>
          </a:xfrm>
          <a:prstGeom prst="rect">
            <a:avLst/>
          </a:prstGeom>
          <a:noFill/>
          <a:ln>
            <a:noFill/>
          </a:ln>
        </p:spPr>
        <p:txBody>
          <a:bodyPr spcFirstLastPara="1" wrap="square" lIns="134300" tIns="134300" rIns="134300" bIns="134300" anchor="ctr" anchorCtr="0">
            <a:noAutofit/>
          </a:bodyPr>
          <a:lstStyle/>
          <a:p>
            <a:pPr marL="0" marR="0" lvl="0" indent="0" algn="ctr">
              <a:lnSpc>
                <a:spcPct val="90000"/>
              </a:lnSpc>
              <a:spcBef>
                <a:spcPts val="0"/>
              </a:spcBef>
              <a:spcAft>
                <a:spcPts val="0"/>
              </a:spcAft>
              <a:buClr>
                <a:srgbClr val="000000"/>
              </a:buClr>
              <a:buSzPts val="3500"/>
              <a:buFont typeface="Arial"/>
              <a:buNone/>
              <a:defRPr/>
            </a:pPr>
            <a:r>
              <a:rPr lang="en-GB" sz="1600" b="1">
                <a:solidFill>
                  <a:srgbClr val="E68422"/>
                </a:solidFill>
                <a:latin typeface="Calibri"/>
                <a:ea typeface="Calibri"/>
                <a:cs typeface="Calibri"/>
              </a:rPr>
              <a:t>Evaluation Metrics</a:t>
            </a:r>
            <a:endParaRPr sz="1600" b="1" i="0" u="none" strike="noStrike" cap="none">
              <a:solidFill>
                <a:srgbClr val="E68422"/>
              </a:solidFill>
              <a:latin typeface="Calibri"/>
              <a:ea typeface="Calibri"/>
              <a:cs typeface="Calibri"/>
            </a:endParaRPr>
          </a:p>
        </p:txBody>
      </p:sp>
      <p:sp>
        <p:nvSpPr>
          <p:cNvPr id="11" name="Google Shape;317;p62" hidden="0"/>
          <p:cNvSpPr>
            <a:spLocks noAdjustHandles="0" noChangeArrowheads="0"/>
          </p:cNvSpPr>
          <p:nvPr isPhoto="0" userDrawn="0"/>
        </p:nvSpPr>
        <p:spPr bwMode="auto">
          <a:xfrm>
            <a:off x="6468875" y="3909688"/>
            <a:ext cx="1670400" cy="411600"/>
          </a:xfrm>
          <a:prstGeom prst="rect">
            <a:avLst/>
          </a:prstGeom>
          <a:noFill/>
          <a:ln>
            <a:noFill/>
          </a:ln>
        </p:spPr>
        <p:txBody>
          <a:bodyPr spcFirstLastPara="1" wrap="square" lIns="134300" tIns="134300" rIns="134300" bIns="134300" anchor="ctr" anchorCtr="0">
            <a:noAutofit/>
          </a:bodyPr>
          <a:lstStyle/>
          <a:p>
            <a:pPr marL="0" marR="0" lvl="0" indent="0" algn="ctr">
              <a:lnSpc>
                <a:spcPct val="90000"/>
              </a:lnSpc>
              <a:spcBef>
                <a:spcPts val="0"/>
              </a:spcBef>
              <a:spcAft>
                <a:spcPts val="0"/>
              </a:spcAft>
              <a:buClr>
                <a:srgbClr val="000000"/>
              </a:buClr>
              <a:buSzPts val="3500"/>
              <a:buFont typeface="Arial"/>
              <a:buNone/>
              <a:defRPr/>
            </a:pPr>
            <a:r>
              <a:rPr lang="en-GB" sz="1600" b="1">
                <a:solidFill>
                  <a:srgbClr val="E68422"/>
                </a:solidFill>
                <a:latin typeface="Calibri"/>
                <a:ea typeface="Calibri"/>
                <a:cs typeface="Calibri"/>
              </a:rPr>
              <a:t>Results </a:t>
            </a:r>
            <a:r>
              <a:rPr lang="en-GB" sz="1600" b="1" i="0" u="none" strike="noStrike" cap="none">
                <a:solidFill>
                  <a:srgbClr val="E68422"/>
                </a:solidFill>
                <a:latin typeface="Calibri"/>
                <a:ea typeface="Calibri"/>
                <a:cs typeface="Calibri"/>
              </a:rPr>
              <a:t>Interpretation</a:t>
            </a:r>
            <a:endParaRPr sz="1600" b="1" i="0" u="none" strike="noStrike" cap="none">
              <a:solidFill>
                <a:srgbClr val="E68422"/>
              </a:solidFill>
              <a:latin typeface="Calibri"/>
              <a:ea typeface="Calibri"/>
              <a:cs typeface="Calibri"/>
            </a:endParaRPr>
          </a:p>
        </p:txBody>
      </p:sp>
      <p:pic>
        <p:nvPicPr>
          <p:cNvPr id="12" name="Google Shape;318;p62" hidden="0"/>
          <p:cNvPicPr/>
          <p:nvPr isPhoto="0" userDrawn="0"/>
        </p:nvPicPr>
        <p:blipFill>
          <a:blip r:embed="rId6">
            <a:alphaModFix/>
          </a:blip>
          <a:srcRect l="-3159" t="0" r="3159" b="0"/>
          <a:stretch/>
        </p:blipFill>
        <p:spPr bwMode="auto">
          <a:xfrm>
            <a:off x="8045825" y="99864"/>
            <a:ext cx="929973" cy="724677"/>
          </a:xfrm>
          <a:prstGeom prst="rect">
            <a:avLst/>
          </a:prstGeom>
          <a:noFill/>
          <a:ln>
            <a:noFill/>
          </a:ln>
        </p:spPr>
      </p:pic>
      <p:sp>
        <p:nvSpPr>
          <p:cNvPr id="14" name="Google Shape;320;p62" hidden="0"/>
          <p:cNvSpPr>
            <a:spLocks noAdjustHandles="0" noChangeArrowheads="0"/>
          </p:cNvSpPr>
          <p:nvPr isPhoto="0" userDrawn="0">
            <p:ph type="title" idx="4294967295" hasCustomPrompt="0"/>
          </p:nvPr>
        </p:nvSpPr>
        <p:spPr bwMode="auto">
          <a:xfrm>
            <a:off x="522832" y="174202"/>
            <a:ext cx="10871100" cy="576000"/>
          </a:xfrm>
          <a:prstGeom prst="rect">
            <a:avLst/>
          </a:prstGeom>
          <a:noFill/>
          <a:ln>
            <a:noFill/>
          </a:ln>
        </p:spPr>
        <p:txBody>
          <a:bodyPr spcFirstLastPara="1" wrap="square" lIns="0" tIns="0" rIns="0" bIns="0" anchor="ctr" anchorCtr="0">
            <a:noAutofit/>
          </a:body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Scientific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a:t>
            </a:r>
            <a:r>
              <a:rPr lang="en-GB" sz="2400" b="1">
                <a:solidFill>
                  <a:srgbClr val="6076B4"/>
                </a:solidFill>
                <a:latin typeface="Corbel"/>
                <a:ea typeface="Corbel"/>
                <a:cs typeface="Corbel"/>
              </a:rPr>
              <a:t> OpenEBench</a:t>
            </a:r>
            <a:endParaRPr sz="2400" b="1">
              <a:solidFill>
                <a:srgbClr val="6076B4"/>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223765645" name="Google Shape;318;p62" hidden="0"/>
          <p:cNvPicPr/>
          <p:nvPr isPhoto="0" userDrawn="0"/>
        </p:nvPicPr>
        <p:blipFill>
          <a:blip r:embed="rId3">
            <a:alphaModFix/>
          </a:blip>
          <a:srcRect l="-3159" t="0" r="3159" b="0"/>
          <a:stretch/>
        </p:blipFill>
        <p:spPr bwMode="auto">
          <a:xfrm>
            <a:off x="8045824" y="99864"/>
            <a:ext cx="929972" cy="724676"/>
          </a:xfrm>
          <a:prstGeom prst="rect">
            <a:avLst/>
          </a:prstGeom>
          <a:noFill/>
          <a:ln>
            <a:noFill/>
          </a:ln>
        </p:spPr>
      </p:pic>
      <p:sp>
        <p:nvSpPr>
          <p:cNvPr id="1290029929" name="Google Shape;320;p62" hidden="0"/>
          <p:cNvSpPr>
            <a:spLocks noAdjustHandles="0" noChangeArrowheads="0"/>
          </p:cNvSpPr>
          <p:nvPr isPhoto="0" userDrawn="0">
            <p:ph type="title" idx="4294967295" hasCustomPrompt="0"/>
          </p:nvPr>
        </p:nvSpPr>
        <p:spPr bwMode="auto">
          <a:xfrm>
            <a:off x="522831" y="174201"/>
            <a:ext cx="10871100" cy="576000"/>
          </a:xfrm>
          <a:prstGeom prst="rect">
            <a:avLst/>
          </a:prstGeom>
          <a:noFill/>
          <a:ln>
            <a:noFill/>
          </a:ln>
        </p:spPr>
        <p:txBody>
          <a:bodyPr spcFirstLastPara="1" wrap="square" lIns="0" tIns="0" rIns="0" bIns="0" anchor="ctr" anchorCtr="0">
            <a:noAutofit/>
          </a:bodyPr>
          <a:lstStyle/>
          <a:p>
            <a:pPr marL="0" lvl="0" indent="0" algn="l">
              <a:lnSpc>
                <a:spcPct val="100000"/>
              </a:lnSpc>
              <a:spcBef>
                <a:spcPts val="0"/>
              </a:spcBef>
              <a:spcAft>
                <a:spcPts val="0"/>
              </a:spcAft>
              <a:buSzPts val="1400"/>
              <a:buNone/>
              <a:defRPr/>
            </a:pPr>
            <a:r>
              <a:rPr lang="en-GB" sz="2400">
                <a:solidFill>
                  <a:srgbClr val="6076B4"/>
                </a:solidFill>
                <a:latin typeface="Corbel"/>
                <a:ea typeface="Corbel"/>
                <a:cs typeface="Corbel"/>
              </a:rPr>
              <a:t>Scientific benchmarking </a:t>
            </a:r>
            <a:r>
              <a:rPr lang="en-GB" sz="2400" b="0">
                <a:solidFill>
                  <a:srgbClr val="6076B4"/>
                </a:solidFill>
                <a:latin typeface="Corbel"/>
                <a:ea typeface="Corbel"/>
                <a:cs typeface="Corbel"/>
              </a:rPr>
              <a:t>i</a:t>
            </a:r>
            <a:r>
              <a:rPr lang="en-GB" sz="2400" b="0">
                <a:solidFill>
                  <a:srgbClr val="6076B4"/>
                </a:solidFill>
                <a:latin typeface="Corbel"/>
                <a:ea typeface="Corbel"/>
                <a:cs typeface="Corbel"/>
              </a:rPr>
              <a:t>n</a:t>
            </a:r>
            <a:r>
              <a:rPr lang="en-GB" sz="2400" b="1">
                <a:solidFill>
                  <a:srgbClr val="6076B4"/>
                </a:solidFill>
                <a:latin typeface="Corbel"/>
                <a:ea typeface="Corbel"/>
                <a:cs typeface="Corbel"/>
              </a:rPr>
              <a:t> OpenEBench</a:t>
            </a:r>
            <a:endParaRPr sz="2400" b="1">
              <a:solidFill>
                <a:srgbClr val="6076B4"/>
              </a:solidFill>
              <a:latin typeface="Corbel"/>
              <a:ea typeface="Corbel"/>
              <a:cs typeface="Corbel"/>
            </a:endParaRPr>
          </a:p>
        </p:txBody>
      </p:sp>
      <p:sp>
        <p:nvSpPr>
          <p:cNvPr id="652948683" name="Google Shape;359;p67" hidden="0"/>
          <p:cNvSpPr txBox="1"/>
          <p:nvPr isPhoto="0" userDrawn="0"/>
        </p:nvSpPr>
        <p:spPr bwMode="auto">
          <a:xfrm>
            <a:off x="564976" y="508959"/>
            <a:ext cx="6632397" cy="576000"/>
          </a:xfrm>
          <a:prstGeom prst="rect">
            <a:avLst/>
          </a:prstGeom>
          <a:noFill/>
          <a:ln>
            <a:noFill/>
          </a:ln>
        </p:spPr>
        <p:txBody>
          <a:bodyPr spcFirstLastPara="1" wrap="square" lIns="0" tIns="0" rIns="0" bIns="0" anchor="ctr" anchorCtr="0">
            <a:noAutofit/>
          </a:bodyPr>
          <a:ls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defRPr>
            </a:lvl9pPr>
          </a:lstStyle>
          <a:p>
            <a:pPr marL="0" lvl="0" indent="0" algn="l">
              <a:lnSpc>
                <a:spcPct val="100000"/>
              </a:lnSpc>
              <a:spcBef>
                <a:spcPts val="0"/>
              </a:spcBef>
              <a:spcAft>
                <a:spcPts val="0"/>
              </a:spcAft>
              <a:buSzPts val="1400"/>
              <a:buNone/>
              <a:defRPr/>
            </a:pPr>
            <a:r>
              <a:rPr lang="en-GB" sz="2200" b="1">
                <a:solidFill>
                  <a:schemeClr val="dk1"/>
                </a:solidFill>
                <a:latin typeface="Corbel"/>
                <a:ea typeface="Corbel"/>
                <a:cs typeface="Corbel"/>
              </a:rPr>
              <a:t>How OpenEBench is organized</a:t>
            </a:r>
            <a:endParaRPr sz="2200">
              <a:solidFill>
                <a:schemeClr val="dk1"/>
              </a:solidFill>
              <a:latin typeface="Corbel"/>
              <a:ea typeface="Corbel"/>
              <a:cs typeface="Corbel"/>
            </a:endParaRPr>
          </a:p>
        </p:txBody>
      </p:sp>
      <p:sp>
        <p:nvSpPr>
          <p:cNvPr id="1785199445" name="" hidden="0"/>
          <p:cNvSpPr/>
          <p:nvPr isPhoto="0" userDrawn="0"/>
        </p:nvSpPr>
        <p:spPr bwMode="auto">
          <a:xfrm flipH="0" flipV="0">
            <a:off x="442172" y="1178342"/>
            <a:ext cx="2441019" cy="1189352"/>
          </a:xfrm>
          <a:prstGeom prst="rect">
            <a:avLst/>
          </a:prstGeom>
          <a:solidFill>
            <a:schemeClr val="bg2">
              <a:lumMod val="20000"/>
              <a:lumOff val="80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1147730820" name="" hidden="0"/>
          <p:cNvSpPr/>
          <p:nvPr isPhoto="0" userDrawn="0"/>
        </p:nvSpPr>
        <p:spPr bwMode="auto">
          <a:xfrm flipH="0" flipV="0">
            <a:off x="861029" y="1523857"/>
            <a:ext cx="1504324" cy="498321"/>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lgn="ctr">
              <a:defRPr/>
            </a:pPr>
            <a:r>
              <a:rPr sz="1800" b="1" i="0" u="none">
                <a:solidFill>
                  <a:srgbClr val="404040"/>
                </a:solidFill>
                <a:latin typeface="Corbel"/>
                <a:ea typeface="Corbel"/>
                <a:cs typeface="Corbel"/>
              </a:rPr>
              <a:t>Community</a:t>
            </a:r>
            <a:endParaRPr sz="1800" b="1" i="0" u="none">
              <a:solidFill>
                <a:srgbClr val="404040"/>
              </a:solidFill>
              <a:latin typeface="Corbel"/>
              <a:ea typeface="Corbel"/>
              <a:cs typeface="Corbel"/>
            </a:endParaRPr>
          </a:p>
        </p:txBody>
      </p:sp>
      <p:sp>
        <p:nvSpPr>
          <p:cNvPr id="415918361" name="" hidden="0"/>
          <p:cNvSpPr/>
          <p:nvPr isPhoto="0" userDrawn="0"/>
        </p:nvSpPr>
        <p:spPr bwMode="auto">
          <a:xfrm flipH="0" flipV="0">
            <a:off x="2365354" y="1742032"/>
            <a:ext cx="2441018" cy="1189351"/>
          </a:xfrm>
          <a:prstGeom prst="rect">
            <a:avLst/>
          </a:prstGeom>
          <a:solidFill>
            <a:schemeClr val="bg2">
              <a:lumMod val="40000"/>
              <a:lumOff val="60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1698371489" name="" hidden="0"/>
          <p:cNvSpPr/>
          <p:nvPr isPhoto="0" userDrawn="0"/>
        </p:nvSpPr>
        <p:spPr bwMode="auto">
          <a:xfrm flipH="0" flipV="0">
            <a:off x="2673183" y="1994163"/>
            <a:ext cx="1940603" cy="430141"/>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lgn="ctr">
              <a:defRPr/>
            </a:pPr>
            <a:r>
              <a:rPr sz="1800" b="1" i="0" u="none">
                <a:solidFill>
                  <a:srgbClr val="404040"/>
                </a:solidFill>
                <a:latin typeface="Corbel"/>
                <a:ea typeface="Corbel"/>
                <a:cs typeface="Corbel"/>
              </a:rPr>
              <a:t>Benchmarking Event</a:t>
            </a:r>
            <a:endParaRPr sz="1800" b="1" i="0" u="none">
              <a:solidFill>
                <a:srgbClr val="404040"/>
              </a:solidFill>
              <a:latin typeface="Corbel"/>
              <a:ea typeface="Corbel"/>
              <a:cs typeface="Corbel"/>
            </a:endParaRPr>
          </a:p>
        </p:txBody>
      </p:sp>
      <p:sp>
        <p:nvSpPr>
          <p:cNvPr id="1756331540" name="" hidden="0"/>
          <p:cNvSpPr/>
          <p:nvPr isPhoto="0" userDrawn="0"/>
        </p:nvSpPr>
        <p:spPr bwMode="auto">
          <a:xfrm flipH="0" flipV="0">
            <a:off x="4291923" y="2414385"/>
            <a:ext cx="2441018" cy="1189351"/>
          </a:xfrm>
          <a:prstGeom prst="rect">
            <a:avLst/>
          </a:prstGeom>
          <a:solidFill>
            <a:schemeClr val="bg2">
              <a:lumMod val="60000"/>
              <a:lumOff val="40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1550873694" name="" hidden="0"/>
          <p:cNvSpPr/>
          <p:nvPr isPhoto="0" userDrawn="0"/>
        </p:nvSpPr>
        <p:spPr bwMode="auto">
          <a:xfrm flipH="0" flipV="0">
            <a:off x="4712990" y="2838002"/>
            <a:ext cx="1595609" cy="467732"/>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lgn="ctr">
              <a:defRPr/>
            </a:pPr>
            <a:r>
              <a:rPr sz="1800" b="1" i="0" u="none">
                <a:solidFill>
                  <a:srgbClr val="404040"/>
                </a:solidFill>
                <a:latin typeface="Corbel"/>
                <a:ea typeface="Corbel"/>
                <a:cs typeface="Corbel"/>
              </a:rPr>
              <a:t>Challenge</a:t>
            </a:r>
            <a:endParaRPr sz="1800" b="1" i="0" u="none">
              <a:solidFill>
                <a:srgbClr val="404040"/>
              </a:solidFill>
              <a:latin typeface="Corbel"/>
              <a:ea typeface="Corbel"/>
              <a:cs typeface="Corbel"/>
            </a:endParaRPr>
          </a:p>
        </p:txBody>
      </p:sp>
      <p:sp>
        <p:nvSpPr>
          <p:cNvPr id="1861046234" name="" hidden="0"/>
          <p:cNvSpPr/>
          <p:nvPr isPhoto="0" userDrawn="0"/>
        </p:nvSpPr>
        <p:spPr bwMode="auto">
          <a:xfrm flipH="0" flipV="0">
            <a:off x="6257012" y="2978486"/>
            <a:ext cx="2441018" cy="1189351"/>
          </a:xfrm>
          <a:prstGeom prst="rect">
            <a:avLst/>
          </a:prstGeom>
          <a:solidFill>
            <a:schemeClr val="bg2">
              <a:lumMod val="75000"/>
            </a:scheme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sp>
      <p:sp>
        <p:nvSpPr>
          <p:cNvPr id="1748033758" name="" hidden="0"/>
          <p:cNvSpPr/>
          <p:nvPr isPhoto="0" userDrawn="0"/>
        </p:nvSpPr>
        <p:spPr bwMode="auto">
          <a:xfrm flipH="0" flipV="0">
            <a:off x="6749258" y="3394050"/>
            <a:ext cx="1456525" cy="471978"/>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lgn="ctr">
              <a:defRPr/>
            </a:pPr>
            <a:r>
              <a:rPr sz="1800" b="1" i="0" u="none">
                <a:solidFill>
                  <a:schemeClr val="bg1"/>
                </a:solidFill>
                <a:latin typeface="Corbel"/>
                <a:ea typeface="Corbel"/>
                <a:cs typeface="Corbel"/>
              </a:rPr>
              <a:t>Participant</a:t>
            </a:r>
            <a:endParaRPr sz="1800" b="1" i="0" u="none">
              <a:solidFill>
                <a:schemeClr val="bg1"/>
              </a:solidFill>
              <a:latin typeface="Corbel"/>
              <a:ea typeface="Corbel"/>
              <a:cs typeface="Corbe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_rels/theme3.xml.rels><?xml version="1.0" encoding="UTF-8" standalone="yes"?><Relationships xmlns="http://schemas.openxmlformats.org/package/2006/relationships"></Relationships>
</file>

<file path=ppt/theme/_rels/theme4.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3.xml><?xml version="1.0" encoding="utf-8"?>
<a:theme xmlns:a="http://schemas.openxmlformats.org/drawingml/2006/main" xmlns:r="http://schemas.openxmlformats.org/officeDocument/2006/relationships" xmlns:p="http://schemas.openxmlformats.org/presentation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4.xml><?xml version="1.0" encoding="utf-8"?>
<a:theme xmlns:a="http://schemas.openxmlformats.org/drawingml/2006/main" xmlns:r="http://schemas.openxmlformats.org/officeDocument/2006/relationship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ONLYOFFICE/6.4.0.121</Application>
  <DocSecurity>0</DocSecurity>
  <PresentationFormat>On-screen Show (4:3)</PresentationFormat>
  <Paragraphs>0</Paragraphs>
  <Slides>28</Slides>
  <Notes>28</Notes>
  <HiddenSlides>0</HiddenSlides>
  <MMClips>2</MMClips>
  <ScaleCrop>0</ScaleCrop>
  <HeadingPairs>
    <vt:vector size="4" baseType="variant">
      <vt:variant>
        <vt:lpstr>Theme</vt:lpstr>
      </vt:variant>
      <vt:variant>
        <vt:i4>3</vt:i4>
      </vt:variant>
      <vt:variant>
        <vt:lpstr>Slide Titles</vt:lpstr>
      </vt:variant>
      <vt:variant>
        <vt:i4>28</vt:i4>
      </vt:variant>
    </vt:vector>
  </HeadingPairs>
  <TitlesOfParts>
    <vt:vector size="31" baseType="lpstr">
      <vt:lpstr>Theme 1</vt:lpstr>
      <vt:lpstr>Theme 2</vt:lpstr>
      <vt:lpstr>Theme 3</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agonzal4 (ASIER GONZALEZ URIARTE)</cp:lastModifiedBy>
  <cp:revision>13</cp:revision>
  <dcterms:modified xsi:type="dcterms:W3CDTF">2021-11-30T10:51:03Z</dcterms:modified>
  <cp:category/>
  <cp:contentStatus/>
  <cp:version/>
</cp:coreProperties>
</file>